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56" r:id="rId3"/>
    <p:sldId id="257" r:id="rId4"/>
    <p:sldId id="269" r:id="rId5"/>
    <p:sldId id="270" r:id="rId6"/>
    <p:sldId id="271" r:id="rId7"/>
    <p:sldId id="272" r:id="rId8"/>
    <p:sldId id="273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rb, Amy" initials="S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25AC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671" autoAdjust="0"/>
    <p:restoredTop sz="77172" autoAdjust="0"/>
  </p:normalViewPr>
  <p:slideViewPr>
    <p:cSldViewPr>
      <p:cViewPr varScale="1">
        <p:scale>
          <a:sx n="114" d="100"/>
          <a:sy n="114" d="100"/>
        </p:scale>
        <p:origin x="-1692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85800"/>
            <a:ext cx="4023360" cy="3017520"/>
          </a:xfrm>
          <a:prstGeom prst="rect">
            <a:avLst/>
          </a:prstGeom>
          <a:noFill/>
          <a:ln w="12700">
            <a:solidFill>
              <a:srgbClr val="0079C2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800" y="4343400"/>
            <a:ext cx="6324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CD6AEC78-FEC8-4061-954C-2982A0F253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04800"/>
            <a:ext cx="6858000" cy="0"/>
          </a:xfrm>
          <a:prstGeom prst="line">
            <a:avLst/>
          </a:prstGeom>
          <a:ln w="28575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267200"/>
            <a:ext cx="6324600" cy="0"/>
          </a:xfrm>
          <a:prstGeom prst="line">
            <a:avLst/>
          </a:prstGeom>
          <a:ln w="28575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7894" y="3962400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Presenter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 Direction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696951"/>
            <a:ext cx="2133600" cy="301752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73498" y="762000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Description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49698" y="1066800"/>
            <a:ext cx="18511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0"/>
            <a:ext cx="296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Progress Toward Degree Presentation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5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4950" indent="-234950" algn="l" defTabSz="914400" rtl="0" eaLnBrk="1" latinLnBrk="0" hangingPunct="1">
      <a:spcAft>
        <a:spcPts val="600"/>
      </a:spcAft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63550" indent="-231775" algn="l" defTabSz="914400" rtl="0" eaLnBrk="1" latinLnBrk="0" hangingPunct="1">
      <a:spcAft>
        <a:spcPts val="600"/>
      </a:spcAft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682625" indent="-219075" algn="l" defTabSz="914400" rtl="0" eaLnBrk="1" latinLnBrk="0" hangingPunct="1">
      <a:spcAft>
        <a:spcPts val="60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jpeg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4022725" cy="3017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slide for information on using this template.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EC78-FEC8-4061-954C-2982A0F253D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2192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About this template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slide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0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4022725" cy="3017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Welcome</a:t>
            </a:r>
            <a:r>
              <a:rPr lang="en-US" dirty="0" smtClean="0"/>
              <a:t> colleagues to the session.</a:t>
            </a:r>
          </a:p>
          <a:p>
            <a:r>
              <a:rPr lang="en-US" b="1" dirty="0" smtClean="0"/>
              <a:t>Lead</a:t>
            </a:r>
            <a:r>
              <a:rPr lang="en-US" dirty="0" smtClean="0"/>
              <a:t> the group in introductions (if necessary).</a:t>
            </a:r>
          </a:p>
          <a:p>
            <a:r>
              <a:rPr lang="en-US" dirty="0" smtClean="0">
                <a:solidFill>
                  <a:srgbClr val="0079C2"/>
                </a:solidFill>
              </a:rPr>
              <a:t>&lt;INSERT INSTITUTION-SPECIFIC INTRODUCTORY INFORMATION HERE&gt;</a:t>
            </a:r>
          </a:p>
          <a:p>
            <a:r>
              <a:rPr lang="en-US" dirty="0" smtClean="0"/>
              <a:t>Briefly share the </a:t>
            </a:r>
            <a:r>
              <a:rPr lang="en-US" b="1" dirty="0" smtClean="0"/>
              <a:t>purpose </a:t>
            </a:r>
            <a:r>
              <a:rPr lang="en-US" dirty="0" smtClean="0"/>
              <a:t>of the session: to review the two-year college transfer requirements and answer any</a:t>
            </a:r>
            <a:r>
              <a:rPr lang="en-US" baseline="0" dirty="0" smtClean="0"/>
              <a:t> questions about how we can best advise student-athletes based on these</a:t>
            </a:r>
            <a:r>
              <a:rPr lang="en-US" dirty="0" smtClean="0"/>
              <a:t> </a:t>
            </a:r>
            <a:r>
              <a:rPr lang="en-US" baseline="0" dirty="0" smtClean="0"/>
              <a:t>requirements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EC78-FEC8-4061-954C-2982A0F253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2192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Slides (1 of 2)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time: 5 minutes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3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4022725" cy="3017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Remind </a:t>
            </a:r>
            <a:r>
              <a:rPr lang="en-US" dirty="0" smtClean="0"/>
              <a:t>the group that the requirements are intended to help student-athletes stay on a path to graduation, and that our goal as advisors/administrators/coaches is not just to make sure two-year college transfer student-athletes are eligible, but to support them in achieving their degrees.</a:t>
            </a:r>
          </a:p>
          <a:p>
            <a:r>
              <a:rPr lang="en-US" b="1" dirty="0" smtClean="0"/>
              <a:t>Reinforce</a:t>
            </a:r>
            <a:r>
              <a:rPr lang="en-US" dirty="0" smtClean="0"/>
              <a:t> the point above: the more proactive we are now with advising student-athletes appropriately based on the new requirements, the less likely we are later to have issues with eligibility, filing for waivers,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EC78-FEC8-4061-954C-2982A0F253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2192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Slides (2 of 2)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time: 5 minutes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4022725" cy="3017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Explain</a:t>
            </a:r>
            <a:r>
              <a:rPr lang="en-US" dirty="0" smtClean="0"/>
              <a:t> that the requirements for two-year college transfers vary, depending on the transfer circumstances. Knowing the rules helps us make their transition to Division</a:t>
            </a:r>
            <a:r>
              <a:rPr lang="en-US" baseline="0" dirty="0" smtClean="0"/>
              <a:t> II go smoothly.</a:t>
            </a:r>
          </a:p>
          <a:p>
            <a:r>
              <a:rPr lang="en-US" b="1" dirty="0" smtClean="0"/>
              <a:t>Review</a:t>
            </a:r>
            <a:r>
              <a:rPr lang="en-US" dirty="0" smtClean="0"/>
              <a:t> the situations on the slide.</a:t>
            </a:r>
          </a:p>
          <a:p>
            <a:r>
              <a:rPr lang="en-US" b="1" dirty="0" smtClean="0"/>
              <a:t>Transition: </a:t>
            </a:r>
            <a:r>
              <a:rPr lang="en-US" i="1" dirty="0" smtClean="0"/>
              <a:t>“Let’s look at each of these situations more closely.”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EC78-FEC8-4061-954C-2982A0F253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219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Two-Year College Transfer Requirements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Slides (1 of 5)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time: 15 minutes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5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4022725" cy="3017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Explain</a:t>
            </a:r>
            <a:r>
              <a:rPr lang="en-US" dirty="0" smtClean="0"/>
              <a:t> that the first situation is student-athletes who graduated from the 2-year college. Those student-athletes are eligible for Division II athletics if:</a:t>
            </a:r>
          </a:p>
          <a:p>
            <a:pPr lvl="1"/>
            <a:r>
              <a:rPr lang="en-US" dirty="0" smtClean="0"/>
              <a:t>They attended that two-year college as a full-time student for at least 2 semesters (or 3 quarters), and;</a:t>
            </a:r>
          </a:p>
          <a:p>
            <a:pPr lvl="1"/>
            <a:r>
              <a:rPr lang="en-US" dirty="0" smtClean="0"/>
              <a:t>At least 25% of the credits applied towards their degree requirements were earned at that two-year college.</a:t>
            </a:r>
          </a:p>
          <a:p>
            <a:r>
              <a:rPr lang="en-US" b="1" dirty="0" smtClean="0"/>
              <a:t>Note: </a:t>
            </a:r>
            <a:r>
              <a:rPr lang="en-US" dirty="0" smtClean="0"/>
              <a:t>remember the PTD requirement of having earned 9 credit hours their last term of full-time enrollment also applies.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EC78-FEC8-4061-954C-2982A0F253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1219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Two-Year College Transfer Requirements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Slides (2 of 5)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time: 15 minutes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8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4022725" cy="3017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Tell </a:t>
            </a:r>
            <a:r>
              <a:rPr lang="en-US" dirty="0" smtClean="0"/>
              <a:t>the group that the second main group are student-athletes who were academic qualifiers upon finishing high school, and attended a 2-year college for only one term.</a:t>
            </a:r>
          </a:p>
          <a:p>
            <a:r>
              <a:rPr lang="en-US" b="1" dirty="0" smtClean="0"/>
              <a:t>Explain</a:t>
            </a:r>
            <a:r>
              <a:rPr lang="en-US" dirty="0" smtClean="0"/>
              <a:t> that these student-athletes are eligible for Division II athletics if:</a:t>
            </a:r>
          </a:p>
          <a:p>
            <a:pPr lvl="1"/>
            <a:r>
              <a:rPr lang="en-US" dirty="0" smtClean="0"/>
              <a:t>They earned at least 12 transferable credit hours acceptable to any degree program at your institution, and;</a:t>
            </a:r>
          </a:p>
          <a:p>
            <a:pPr lvl="1"/>
            <a:r>
              <a:rPr lang="en-US" dirty="0" smtClean="0"/>
              <a:t>Their GPA was at least 2.2 for that one term.</a:t>
            </a:r>
          </a:p>
          <a:p>
            <a:r>
              <a:rPr lang="en-US" b="1" dirty="0"/>
              <a:t>Note: </a:t>
            </a:r>
            <a:r>
              <a:rPr lang="en-US" dirty="0"/>
              <a:t>remember the PTD requirement of having earned 9 credit hours their last term of full-time enrollment also applies.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EC78-FEC8-4061-954C-2982A0F253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219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Two-Year College Transfer Requirements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Slides (3 of 5)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time: 15 minutes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5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4022725" cy="3017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Explain </a:t>
            </a:r>
            <a:r>
              <a:rPr lang="en-US" dirty="0" smtClean="0"/>
              <a:t>that for student-athletes who attended a 2-year college for more than one term but did not graduate, there are more considerations. </a:t>
            </a:r>
          </a:p>
          <a:p>
            <a:r>
              <a:rPr lang="en-US" b="1" dirty="0" smtClean="0"/>
              <a:t>Emphasize </a:t>
            </a:r>
            <a:r>
              <a:rPr lang="en-US" dirty="0" smtClean="0"/>
              <a:t>this applies to qualifiers as well.</a:t>
            </a:r>
          </a:p>
          <a:p>
            <a:r>
              <a:rPr lang="en-US" b="1" dirty="0" smtClean="0"/>
              <a:t>Reinforce</a:t>
            </a:r>
            <a:r>
              <a:rPr lang="en-US" dirty="0" smtClean="0"/>
              <a:t> that these requirements exist to ensure student-athletes are set up for success on the path to graduation. The requirements are:</a:t>
            </a:r>
          </a:p>
          <a:p>
            <a:pPr lvl="1"/>
            <a:r>
              <a:rPr lang="en-US" dirty="0" smtClean="0"/>
              <a:t>They must have a cumulative 2.2 GPA;</a:t>
            </a:r>
          </a:p>
          <a:p>
            <a:pPr lvl="1"/>
            <a:r>
              <a:rPr lang="en-US" dirty="0" smtClean="0"/>
              <a:t>They must have attended that two-year college as a full-time student for at least 2 semesters (or 3 quarters);</a:t>
            </a:r>
          </a:p>
          <a:p>
            <a:pPr lvl="1"/>
            <a:r>
              <a:rPr lang="en-US" dirty="0" smtClean="0"/>
              <a:t>They must have earned at least 12 credit hours acceptable to any degree program at your institution during each of those terms.</a:t>
            </a:r>
          </a:p>
          <a:p>
            <a:r>
              <a:rPr lang="en-US" b="1" dirty="0"/>
              <a:t>Note: </a:t>
            </a:r>
            <a:r>
              <a:rPr lang="en-US" dirty="0"/>
              <a:t>remember the PTD requirement of having earned 9 credit hours their last term of full-time enrollment also applies.</a:t>
            </a:r>
          </a:p>
          <a:p>
            <a:r>
              <a:rPr lang="en-US" b="1" dirty="0" smtClean="0"/>
              <a:t>Transition: </a:t>
            </a:r>
            <a:r>
              <a:rPr lang="en-US" i="1" dirty="0" smtClean="0"/>
              <a:t>“Now let’s take a look at the specific transferable credit hour requirements.”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EC78-FEC8-4061-954C-2982A0F253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219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Two-Year College Transfer Requirements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Slides (4 of 5)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time: 15 minutes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6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4022725" cy="3017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Explain</a:t>
            </a:r>
            <a:r>
              <a:rPr lang="en-US" dirty="0" smtClean="0"/>
              <a:t> that student-athletes in this situation must be able to transfer the following credit hours:</a:t>
            </a:r>
          </a:p>
          <a:p>
            <a:pPr lvl="1"/>
            <a:r>
              <a:rPr lang="en-US" dirty="0"/>
              <a:t>6 semester hours (or 8 quarter hours) in English, </a:t>
            </a:r>
          </a:p>
          <a:p>
            <a:pPr lvl="1"/>
            <a:r>
              <a:rPr lang="en-US" dirty="0"/>
              <a:t>3 semester hours (or 4 quarter hours) in Math, and</a:t>
            </a:r>
          </a:p>
          <a:p>
            <a:pPr lvl="1"/>
            <a:r>
              <a:rPr lang="en-US" dirty="0"/>
              <a:t>3 semester hours (or 4 quarter hours) in natural or physical </a:t>
            </a:r>
            <a:r>
              <a:rPr lang="en-US" dirty="0" smtClean="0"/>
              <a:t>science.</a:t>
            </a:r>
          </a:p>
          <a:p>
            <a:r>
              <a:rPr lang="en-US" b="1" dirty="0" smtClean="0"/>
              <a:t>Click</a:t>
            </a:r>
            <a:r>
              <a:rPr lang="en-US" b="0" dirty="0" smtClean="0"/>
              <a:t> to reveal the PE information.</a:t>
            </a:r>
            <a:endParaRPr lang="en-US" b="1" dirty="0" smtClean="0"/>
          </a:p>
          <a:p>
            <a:r>
              <a:rPr lang="en-US" b="1" dirty="0" smtClean="0"/>
              <a:t>Note</a:t>
            </a:r>
            <a:r>
              <a:rPr lang="en-US" dirty="0" smtClean="0"/>
              <a:t> that in this situation, student-athletes can only count 2 physical education activity credits toward the cumulative GPA and the credit-hour requirement (with the exception of physical education majors).</a:t>
            </a:r>
            <a:endParaRPr lang="en-US" dirty="0"/>
          </a:p>
          <a:p>
            <a:r>
              <a:rPr lang="en-US" b="1" dirty="0"/>
              <a:t>Ask</a:t>
            </a:r>
            <a:r>
              <a:rPr lang="en-US" dirty="0"/>
              <a:t> </a:t>
            </a:r>
            <a:r>
              <a:rPr lang="en-US" dirty="0" smtClean="0"/>
              <a:t>the group what </a:t>
            </a:r>
            <a:r>
              <a:rPr lang="en-US" dirty="0"/>
              <a:t>questions they have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EC78-FEC8-4061-954C-2982A0F253D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1" descr="C:\Users\Alicia\AppData\Local\Microsoft\Windows\INetCache\IE\5NF58HDN\question-mark-in-blue-round-button-6154-large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82C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" y="6421438"/>
            <a:ext cx="284162" cy="2841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219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Two-Year College Transfer Requirements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Slides (5 of 5)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time: 15 minutes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2" descr="j0430970[1]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5529068"/>
            <a:ext cx="502355" cy="33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08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4022725" cy="3017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Ask</a:t>
            </a:r>
            <a:r>
              <a:rPr lang="en-US" dirty="0" smtClean="0"/>
              <a:t> the audience what final questions they have.</a:t>
            </a:r>
          </a:p>
          <a:p>
            <a:r>
              <a:rPr lang="en-US" b="1" dirty="0" smtClean="0"/>
              <a:t>Thank</a:t>
            </a:r>
            <a:r>
              <a:rPr lang="en-US" dirty="0" smtClean="0"/>
              <a:t> them for participating, and for helping student-athletes achieve their dream of graduation!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EC78-FEC8-4061-954C-2982A0F253D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1" descr="C:\Users\Alicia\AppData\Local\Microsoft\Windows\INetCache\IE\5NF58HDN\question-mark-in-blue-round-button-6154-large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82C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407" y="4343400"/>
            <a:ext cx="284162" cy="2841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1219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Slide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time: 5 minutes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0375"/>
            <a:ext cx="9144000" cy="216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67000"/>
            <a:ext cx="7772400" cy="1470025"/>
          </a:xfrm>
        </p:spPr>
        <p:txBody>
          <a:bodyPr/>
          <a:lstStyle>
            <a:lvl1pPr algn="ctr"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Path to Graduation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910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&lt;enter date here&gt;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7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69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48DE-F63C-4082-94A2-EFC91EA5C167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2E71-1BAF-4BDF-891F-5D80A0158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template: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81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 smtClean="0"/>
              <a:t>Purpose</a:t>
            </a:r>
          </a:p>
          <a:p>
            <a:r>
              <a:rPr lang="en-US" sz="1500" dirty="0" smtClean="0"/>
              <a:t>This presentation is intended to inform collegiate staff responsible for advising student-athletes and institution colleagues (coaches, advisors, etc.) on the two-year college transfer requirements.</a:t>
            </a:r>
          </a:p>
          <a:p>
            <a:r>
              <a:rPr lang="en-US" sz="1500" dirty="0" smtClean="0"/>
              <a:t>Use this presentation when sharing the requirements with groups, or in one-on-one situations as appropriate.</a:t>
            </a:r>
          </a:p>
          <a:p>
            <a:pPr marL="0" indent="0">
              <a:buNone/>
            </a:pPr>
            <a:r>
              <a:rPr lang="en-US" sz="1500" b="1" dirty="0" smtClean="0"/>
              <a:t>Customization</a:t>
            </a:r>
          </a:p>
          <a:p>
            <a:r>
              <a:rPr lang="en-US" sz="1500" dirty="0" smtClean="0"/>
              <a:t>This presentation is branded with NCAA logos and color schemes. Customize the content and images as appropriate for your institution.</a:t>
            </a:r>
          </a:p>
          <a:p>
            <a:pPr marL="0" indent="0">
              <a:buNone/>
            </a:pPr>
            <a:r>
              <a:rPr lang="en-US" sz="1500" b="1" dirty="0" smtClean="0"/>
              <a:t>Using this slide deck</a:t>
            </a:r>
          </a:p>
          <a:p>
            <a:r>
              <a:rPr lang="en-US" sz="1500" dirty="0" smtClean="0"/>
              <a:t>Content on each slide is intended to reinforce the must-have key points (it’s not a script).</a:t>
            </a:r>
          </a:p>
          <a:p>
            <a:r>
              <a:rPr lang="en-US" sz="1500" dirty="0" smtClean="0"/>
              <a:t>Specific facilitator notes are located in the Notes Page View of this document. View and/or print the Notes Page View of this file to see all the relevant content.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564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1"/>
            <a:ext cx="7772400" cy="1143000"/>
          </a:xfrm>
        </p:spPr>
        <p:txBody>
          <a:bodyPr/>
          <a:lstStyle/>
          <a:p>
            <a:r>
              <a:rPr lang="en-US" dirty="0" smtClean="0"/>
              <a:t>Two-Year College Transfer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685800"/>
          </a:xfrm>
        </p:spPr>
        <p:txBody>
          <a:bodyPr/>
          <a:lstStyle/>
          <a:p>
            <a:r>
              <a:rPr lang="en-US" dirty="0" smtClean="0"/>
              <a:t>&lt;Insert Date Here&gt;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21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500" b="1" dirty="0" smtClean="0">
                <a:solidFill>
                  <a:srgbClr val="0079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GRADUATION!</a:t>
            </a:r>
            <a:endParaRPr lang="en-US" sz="7500" b="1" dirty="0">
              <a:solidFill>
                <a:srgbClr val="0079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Alicia\AppData\Local\Temp\SNAGHTML1d1764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2135"/>
            <a:ext cx="9144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069848"/>
          </a:xfrm>
        </p:spPr>
        <p:txBody>
          <a:bodyPr>
            <a:normAutofit/>
          </a:bodyPr>
          <a:lstStyle/>
          <a:p>
            <a:r>
              <a:rPr lang="en-US" dirty="0" smtClean="0"/>
              <a:t>Situations:</a:t>
            </a:r>
            <a:br>
              <a:rPr lang="en-US" dirty="0" smtClean="0"/>
            </a:br>
            <a:r>
              <a:rPr lang="en-US" b="1" dirty="0" smtClean="0">
                <a:solidFill>
                  <a:srgbClr val="0079C2"/>
                </a:solidFill>
              </a:rPr>
              <a:t>Two-Year College Transfer</a:t>
            </a:r>
            <a:endParaRPr lang="en-US" b="1" dirty="0">
              <a:solidFill>
                <a:srgbClr val="0079C2"/>
              </a:solidFill>
            </a:endParaRPr>
          </a:p>
        </p:txBody>
      </p:sp>
      <p:pic>
        <p:nvPicPr>
          <p:cNvPr id="1026" name="Picture 2" descr="C:\Users\Alicia\AppData\Local\Temp\SNAGHTML177ad6a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3"/>
          <a:stretch/>
        </p:blipFill>
        <p:spPr bwMode="auto">
          <a:xfrm>
            <a:off x="5410200" y="-1"/>
            <a:ext cx="3747168" cy="68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286000"/>
            <a:ext cx="4038600" cy="9144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Graduated from the two-year college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19475"/>
            <a:ext cx="4038600" cy="9144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High school qualifier; completed only one term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525" y="4552950"/>
            <a:ext cx="4038600" cy="9144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Attended for more than one term, but did not graduate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069848"/>
          </a:xfrm>
        </p:spPr>
        <p:txBody>
          <a:bodyPr>
            <a:normAutofit/>
          </a:bodyPr>
          <a:lstStyle/>
          <a:p>
            <a:r>
              <a:rPr lang="en-US" dirty="0" smtClean="0"/>
              <a:t>Two-Year College Transfer: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0079C2"/>
                </a:solidFill>
              </a:rPr>
              <a:t>Graduated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4038600" cy="13716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Attended full time for 2 semesters (or 3 quarters)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2611" y="1828800"/>
            <a:ext cx="4038600" cy="13716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25% of credits applied toward degree earned at the two-year institution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4162" y="2237601"/>
            <a:ext cx="1016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9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3000" b="1" dirty="0">
              <a:solidFill>
                <a:srgbClr val="0079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licia\AppData\Local\Temp\SNAGHTML1d25a8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" y="32766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icia\AppData\Local\Temp\SNAGHTML1d26fe1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0"/>
          <a:stretch/>
        </p:blipFill>
        <p:spPr bwMode="auto">
          <a:xfrm>
            <a:off x="3733799" y="1205143"/>
            <a:ext cx="5410200" cy="56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069848"/>
          </a:xfrm>
        </p:spPr>
        <p:txBody>
          <a:bodyPr>
            <a:normAutofit/>
          </a:bodyPr>
          <a:lstStyle/>
          <a:p>
            <a:r>
              <a:rPr lang="en-US" dirty="0"/>
              <a:t>Two-Year College Transfer:</a:t>
            </a:r>
            <a:br>
              <a:rPr lang="en-US" dirty="0"/>
            </a:br>
            <a:r>
              <a:rPr lang="en-US" b="1" dirty="0" smtClean="0">
                <a:solidFill>
                  <a:srgbClr val="0079C2"/>
                </a:solidFill>
              </a:rPr>
              <a:t>High School Qualifier/Attended One Term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590800"/>
            <a:ext cx="3505200" cy="16764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Earned at least 12 transferable credit hours acceptable to a degree program at this institution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3505200" cy="835152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2.2 GPA for the term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icia\AppData\Local\Temp\SNAGHTML1d283b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4"/>
            <a:ext cx="5334000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069848"/>
          </a:xfrm>
        </p:spPr>
        <p:txBody>
          <a:bodyPr>
            <a:normAutofit/>
          </a:bodyPr>
          <a:lstStyle/>
          <a:p>
            <a:r>
              <a:rPr lang="en-US" dirty="0"/>
              <a:t>Two-Year College Transfer:</a:t>
            </a:r>
            <a:br>
              <a:rPr lang="en-US" dirty="0"/>
            </a:br>
            <a:r>
              <a:rPr lang="en-US" sz="2800" b="1" dirty="0" smtClean="0">
                <a:solidFill>
                  <a:srgbClr val="0079C2"/>
                </a:solidFill>
              </a:rPr>
              <a:t>Attended More Than One Term/Did Not Graduate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47368" y="1905000"/>
            <a:ext cx="3809999" cy="835152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2.2 GPA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7368" y="2895600"/>
            <a:ext cx="3810000" cy="9906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Attended full time at least 2 semesters (or 3 quarters)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546" y="4108704"/>
            <a:ext cx="3811479" cy="1911096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Earned at least 12 transferable credit hours acceptable to a degree program at this institution each term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069848"/>
          </a:xfrm>
        </p:spPr>
        <p:txBody>
          <a:bodyPr>
            <a:normAutofit fontScale="90000"/>
          </a:bodyPr>
          <a:lstStyle/>
          <a:p>
            <a:r>
              <a:rPr lang="en-US" dirty="0"/>
              <a:t>Two-Year College Transfer:</a:t>
            </a:r>
            <a:br>
              <a:rPr lang="en-US" dirty="0"/>
            </a:br>
            <a:r>
              <a:rPr lang="en-US" b="1" dirty="0">
                <a:solidFill>
                  <a:srgbClr val="0079C2"/>
                </a:solidFill>
              </a:rPr>
              <a:t>Attended More Than One Term/Did Not Graduate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4799" y="1524000"/>
            <a:ext cx="8514521" cy="1219200"/>
            <a:chOff x="304800" y="1632912"/>
            <a:chExt cx="2057400" cy="2362200"/>
          </a:xfrm>
        </p:grpSpPr>
        <p:sp>
          <p:nvSpPr>
            <p:cNvPr id="23" name="Rectangle 22"/>
            <p:cNvSpPr/>
            <p:nvPr/>
          </p:nvSpPr>
          <p:spPr>
            <a:xfrm>
              <a:off x="304800" y="1632912"/>
              <a:ext cx="2057400" cy="2362200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lvl="4"/>
              <a:r>
                <a:rPr lang="en-US" sz="2000" dirty="0" smtClean="0">
                  <a:latin typeface="Arial"/>
                  <a:cs typeface="Arial"/>
                </a:rPr>
                <a:t>Only</a:t>
              </a:r>
              <a:r>
                <a:rPr lang="en-US" sz="2000" b="1" dirty="0" smtClean="0">
                  <a:latin typeface="Arial"/>
                  <a:cs typeface="Arial"/>
                </a:rPr>
                <a:t> </a:t>
              </a:r>
              <a:r>
                <a:rPr lang="en-US" sz="5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en-US" sz="2000" dirty="0" smtClean="0">
                  <a:latin typeface="Arial"/>
                  <a:cs typeface="Arial"/>
                </a:rPr>
                <a:t>activity credits count toward cumulative GPA</a:t>
              </a:r>
              <a:br>
                <a:rPr lang="en-US" sz="2000" dirty="0" smtClean="0">
                  <a:latin typeface="Arial"/>
                  <a:cs typeface="Arial"/>
                </a:rPr>
              </a:br>
              <a:r>
                <a:rPr lang="en-US" sz="2000" dirty="0" smtClean="0">
                  <a:latin typeface="Arial"/>
                  <a:cs typeface="Arial"/>
                </a:rPr>
                <a:t>and the credit-hour requirement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" y="1632912"/>
              <a:ext cx="405076" cy="2362200"/>
            </a:xfrm>
            <a:prstGeom prst="rect">
              <a:avLst/>
            </a:prstGeom>
            <a:solidFill>
              <a:srgbClr val="25A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PHYSICAL EDUCATION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800" y="2895600"/>
            <a:ext cx="2743200" cy="3333750"/>
            <a:chOff x="304800" y="2895600"/>
            <a:chExt cx="2743200" cy="3333750"/>
          </a:xfrm>
        </p:grpSpPr>
        <p:pic>
          <p:nvPicPr>
            <p:cNvPr id="26" name="Picture 2" descr="C:\Users\Alicia\AppData\Local\Temp\SNAGHTML1d29d17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895600"/>
              <a:ext cx="2743200" cy="3200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304800" y="4857750"/>
              <a:ext cx="2743200" cy="1371600"/>
              <a:chOff x="304800" y="1632912"/>
              <a:chExt cx="2057400" cy="2362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04800" y="1632912"/>
                <a:ext cx="2057400" cy="236220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sz="5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6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000" dirty="0" smtClean="0">
                    <a:latin typeface="Arial"/>
                    <a:cs typeface="Arial"/>
                  </a:rPr>
                  <a:t>semester hours </a:t>
                </a:r>
              </a:p>
              <a:p>
                <a:pPr algn="ctr"/>
                <a:r>
                  <a:rPr lang="en-US" sz="2000" dirty="0" smtClean="0">
                    <a:latin typeface="Arial"/>
                    <a:cs typeface="Arial"/>
                  </a:rPr>
                  <a:t>(</a:t>
                </a:r>
                <a:r>
                  <a:rPr lang="en-US" sz="2000" b="1" dirty="0" smtClean="0">
                    <a:latin typeface="Arial"/>
                    <a:cs typeface="Arial"/>
                  </a:rPr>
                  <a:t>8 </a:t>
                </a:r>
                <a:r>
                  <a:rPr lang="en-US" sz="2000" dirty="0" smtClean="0">
                    <a:latin typeface="Arial"/>
                    <a:cs typeface="Arial"/>
                  </a:rPr>
                  <a:t>quarter hours)</a:t>
                </a:r>
                <a:endParaRPr lang="en-US" sz="2000" dirty="0">
                  <a:latin typeface="Arial"/>
                  <a:cs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4800" y="1632912"/>
                <a:ext cx="2057400" cy="425196"/>
              </a:xfrm>
              <a:prstGeom prst="rect">
                <a:avLst/>
              </a:prstGeom>
              <a:solidFill>
                <a:srgbClr val="25A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/>
                    <a:cs typeface="Arial"/>
                  </a:rPr>
                  <a:t>ENGLISH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195430" y="2895600"/>
            <a:ext cx="2743200" cy="3333750"/>
            <a:chOff x="3195430" y="2895600"/>
            <a:chExt cx="2743200" cy="3333750"/>
          </a:xfrm>
        </p:grpSpPr>
        <p:pic>
          <p:nvPicPr>
            <p:cNvPr id="31" name="Picture 4" descr="C:\Users\Alicia\AppData\Local\Temp\SNAGHTML1d2c45bf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430" y="2895600"/>
              <a:ext cx="2743200" cy="267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3195430" y="4857750"/>
              <a:ext cx="2743200" cy="1371600"/>
              <a:chOff x="304800" y="1632912"/>
              <a:chExt cx="2057400" cy="23622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04800" y="1632912"/>
                <a:ext cx="2057400" cy="236220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sz="5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3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000" dirty="0" smtClean="0">
                    <a:latin typeface="Arial"/>
                    <a:cs typeface="Arial"/>
                  </a:rPr>
                  <a:t>semester hours </a:t>
                </a:r>
              </a:p>
              <a:p>
                <a:pPr algn="ctr"/>
                <a:r>
                  <a:rPr lang="en-US" sz="2000" dirty="0" smtClean="0">
                    <a:latin typeface="Arial"/>
                    <a:cs typeface="Arial"/>
                  </a:rPr>
                  <a:t>(</a:t>
                </a:r>
                <a:r>
                  <a:rPr lang="en-US" sz="2000" b="1" dirty="0" smtClean="0">
                    <a:latin typeface="Arial"/>
                    <a:cs typeface="Arial"/>
                  </a:rPr>
                  <a:t>4 </a:t>
                </a:r>
                <a:r>
                  <a:rPr lang="en-US" sz="2000" dirty="0" smtClean="0">
                    <a:latin typeface="Arial"/>
                    <a:cs typeface="Arial"/>
                  </a:rPr>
                  <a:t>quarter hours)</a:t>
                </a:r>
                <a:endParaRPr lang="en-US" sz="2000" dirty="0">
                  <a:latin typeface="Arial"/>
                  <a:cs typeface="Arial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4800" y="1632912"/>
                <a:ext cx="2057400" cy="425196"/>
              </a:xfrm>
              <a:prstGeom prst="rect">
                <a:avLst/>
              </a:prstGeom>
              <a:solidFill>
                <a:srgbClr val="25A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/>
                    <a:cs typeface="Arial"/>
                  </a:rPr>
                  <a:t>MATH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069495" y="2895600"/>
            <a:ext cx="2743200" cy="3333750"/>
            <a:chOff x="6069495" y="2895600"/>
            <a:chExt cx="2743200" cy="3333750"/>
          </a:xfrm>
        </p:grpSpPr>
        <p:pic>
          <p:nvPicPr>
            <p:cNvPr id="36" name="Picture 6" descr="C:\Users\Alicia\AppData\Local\Temp\SNAGHTML1d2d323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495" y="2895600"/>
              <a:ext cx="2743200" cy="2009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/>
            <p:cNvGrpSpPr/>
            <p:nvPr/>
          </p:nvGrpSpPr>
          <p:grpSpPr>
            <a:xfrm>
              <a:off x="6069495" y="4857750"/>
              <a:ext cx="2743200" cy="1371600"/>
              <a:chOff x="304800" y="1632912"/>
              <a:chExt cx="2057400" cy="23622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04800" y="1632912"/>
                <a:ext cx="2057400" cy="236220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sz="5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3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000" dirty="0" smtClean="0">
                    <a:latin typeface="Arial"/>
                    <a:cs typeface="Arial"/>
                  </a:rPr>
                  <a:t>semester hours </a:t>
                </a:r>
              </a:p>
              <a:p>
                <a:pPr algn="ctr"/>
                <a:r>
                  <a:rPr lang="en-US" sz="2000" dirty="0" smtClean="0">
                    <a:latin typeface="Arial"/>
                    <a:cs typeface="Arial"/>
                  </a:rPr>
                  <a:t>(</a:t>
                </a:r>
                <a:r>
                  <a:rPr lang="en-US" sz="2000" b="1" dirty="0" smtClean="0">
                    <a:latin typeface="Arial"/>
                    <a:cs typeface="Arial"/>
                  </a:rPr>
                  <a:t>4 </a:t>
                </a:r>
                <a:r>
                  <a:rPr lang="en-US" sz="2000" dirty="0" smtClean="0">
                    <a:latin typeface="Arial"/>
                    <a:cs typeface="Arial"/>
                  </a:rPr>
                  <a:t>quarter hours)</a:t>
                </a:r>
                <a:endParaRPr lang="en-US" sz="2000" dirty="0">
                  <a:latin typeface="Arial"/>
                  <a:cs typeface="Arial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4800" y="1632912"/>
                <a:ext cx="2057400" cy="425196"/>
              </a:xfrm>
              <a:prstGeom prst="rect">
                <a:avLst/>
              </a:prstGeom>
              <a:solidFill>
                <a:srgbClr val="25A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/>
                    <a:cs typeface="Arial"/>
                  </a:rPr>
                  <a:t>SCIENCE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47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licia\AppData\Local\Temp\SNAGHTML15aed8c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9075" y="2171700"/>
            <a:ext cx="7400925" cy="2514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b="1" dirty="0" smtClean="0">
                <a:solidFill>
                  <a:srgbClr val="0079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</a:p>
          <a:p>
            <a:pPr marL="0" indent="0">
              <a:buFont typeface="Arial" pitchFamily="34" charset="0"/>
              <a:buNone/>
            </a:pPr>
            <a:r>
              <a:rPr lang="en-US" sz="6000" b="1" dirty="0">
                <a:solidFill>
                  <a:srgbClr val="0079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6000" b="1" dirty="0" smtClean="0">
                <a:solidFill>
                  <a:srgbClr val="0079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uestions?</a:t>
            </a:r>
            <a:endParaRPr lang="en-US" sz="6000" b="1" dirty="0">
              <a:solidFill>
                <a:srgbClr val="0079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1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AA6B2BC6BCF4AAF54247D0860F53A" ma:contentTypeVersion="2" ma:contentTypeDescription="Create a new document." ma:contentTypeScope="" ma:versionID="5928f63613eb79c58fdb6b671d8e8bba">
  <xsd:schema xmlns:xsd="http://www.w3.org/2001/XMLSchema" xmlns:p="http://schemas.microsoft.com/office/2006/metadata/properties" xmlns:ns2="0cf567fb-94c1-41e0-9eaa-c8fdcaf98d19" targetNamespace="http://schemas.microsoft.com/office/2006/metadata/properties" ma:root="true" ma:fieldsID="e61ffcfa49b0517290a1c2526d4df395" ns2:_="">
    <xsd:import namespace="0cf567fb-94c1-41e0-9eaa-c8fdcaf98d19"/>
    <xsd:element name="properties">
      <xsd:complexType>
        <xsd:sequence>
          <xsd:element name="documentManagement">
            <xsd:complexType>
              <xsd:all>
                <xsd:element ref="ns2:Today_x0027_s_x0020_Date" minOccurs="0"/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cf567fb-94c1-41e0-9eaa-c8fdcaf98d19" elementFormDefault="qualified">
    <xsd:import namespace="http://schemas.microsoft.com/office/2006/documentManagement/types"/>
    <xsd:element name="Today_x0027_s_x0020_Date" ma:index="8" nillable="true" ma:displayName="Today" ma:default="[today]" ma:format="DateOnly" ma:internalName="Today_x0027_s_x0020_Date">
      <xsd:simpleType>
        <xsd:restriction base="dms:DateTime"/>
      </xsd:simpleType>
    </xsd:element>
    <xsd:element name="Target_x0020_Audiences" ma:index="9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oday_x0027_s_x0020_Date xmlns="0cf567fb-94c1-41e0-9eaa-c8fdcaf98d19">2015-12-10T00:26:50+00:00</Today_x0027_s_x0020_Date>
    <Target_x0020_Audiences xmlns="0cf567fb-94c1-41e0-9eaa-c8fdcaf98d19" xsi:nil="true"/>
  </documentManagement>
</p:properties>
</file>

<file path=customXml/itemProps1.xml><?xml version="1.0" encoding="utf-8"?>
<ds:datastoreItem xmlns:ds="http://schemas.openxmlformats.org/officeDocument/2006/customXml" ds:itemID="{0088AD65-249E-4460-A618-20BE9388DA82}"/>
</file>

<file path=customXml/itemProps2.xml><?xml version="1.0" encoding="utf-8"?>
<ds:datastoreItem xmlns:ds="http://schemas.openxmlformats.org/officeDocument/2006/customXml" ds:itemID="{98A36FC9-649B-4C0A-BC05-C9E6B1BC905E}"/>
</file>

<file path=customXml/itemProps3.xml><?xml version="1.0" encoding="utf-8"?>
<ds:datastoreItem xmlns:ds="http://schemas.openxmlformats.org/officeDocument/2006/customXml" ds:itemID="{AFC2EAE1-FC66-4C26-8B8E-95C398CBC2B1}"/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1076</Words>
  <Application>Microsoft Office PowerPoint</Application>
  <PresentationFormat>On-screen Show (4:3)</PresentationFormat>
  <Paragraphs>132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About this template:</vt:lpstr>
      <vt:lpstr>Two-Year College Transfer Requirements</vt:lpstr>
      <vt:lpstr>What’s the goal?</vt:lpstr>
      <vt:lpstr>Situations: Two-Year College Transfer</vt:lpstr>
      <vt:lpstr>Two-Year College Transfer: Graduated</vt:lpstr>
      <vt:lpstr>Two-Year College Transfer: High School Qualifier/Attended One Term</vt:lpstr>
      <vt:lpstr>Two-Year College Transfer: Attended More Than One Term/Did Not Graduate</vt:lpstr>
      <vt:lpstr>Two-Year College Transfer: Attended More Than One Term/Did Not Graduate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Two-Year College Transfer Presentation</dc:title>
  <dc:creator>Bottom-Line Performance</dc:creator>
  <cp:lastModifiedBy>Schwarb, Amy</cp:lastModifiedBy>
  <cp:revision>295</cp:revision>
  <dcterms:created xsi:type="dcterms:W3CDTF">2015-07-16T13:47:24Z</dcterms:created>
  <dcterms:modified xsi:type="dcterms:W3CDTF">2015-10-21T14:10:11Z</dcterms:modified>
</cp:coreProperties>
</file>