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customXml/itemProps1.xml" ContentType="application/vnd.openxmlformats-officedocument.customXmlProperties+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Default Extension="jpeg" ContentType="image/jpeg"/>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4" r:id="rId2"/>
    <p:sldId id="256" r:id="rId3"/>
    <p:sldId id="257" r:id="rId4"/>
    <p:sldId id="258" r:id="rId5"/>
    <p:sldId id="259" r:id="rId6"/>
    <p:sldId id="260" r:id="rId7"/>
    <p:sldId id="261" r:id="rId8"/>
    <p:sldId id="262" r:id="rId9"/>
    <p:sldId id="263" r:id="rId10"/>
    <p:sldId id="266" r:id="rId11"/>
    <p:sldId id="265" r:id="rId12"/>
    <p:sldId id="275" r:id="rId13"/>
    <p:sldId id="276" r:id="rId14"/>
    <p:sldId id="267" r:id="rId15"/>
    <p:sldId id="268" r:id="rId16"/>
    <p:sldId id="269" r:id="rId17"/>
    <p:sldId id="270" r:id="rId18"/>
    <p:sldId id="271" r:id="rId19"/>
    <p:sldId id="272" r:id="rId20"/>
    <p:sldId id="27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25AC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1" autoAdjust="0"/>
    <p:restoredTop sz="75706" autoAdjust="0"/>
  </p:normalViewPr>
  <p:slideViewPr>
    <p:cSldViewPr>
      <p:cViewPr varScale="1">
        <p:scale>
          <a:sx n="82" d="100"/>
          <a:sy n="82" d="100"/>
        </p:scale>
        <p:origin x="2202" y="66"/>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38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85800"/>
            <a:ext cx="4023360" cy="3017520"/>
          </a:xfrm>
          <a:prstGeom prst="rect">
            <a:avLst/>
          </a:prstGeom>
          <a:noFill/>
          <a:ln w="12700">
            <a:solidFill>
              <a:srgbClr val="0079C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4800" y="4343400"/>
            <a:ext cx="63246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fld id="{CD6AEC78-FEC8-4061-954C-2982A0F253D5}" type="slidenum">
              <a:rPr lang="en-US" smtClean="0"/>
              <a:pPr/>
              <a:t>‹#›</a:t>
            </a:fld>
            <a:endParaRPr lang="en-US"/>
          </a:p>
        </p:txBody>
      </p:sp>
      <p:cxnSp>
        <p:nvCxnSpPr>
          <p:cNvPr id="9" name="Straight Connector 8"/>
          <p:cNvCxnSpPr/>
          <p:nvPr/>
        </p:nvCxnSpPr>
        <p:spPr>
          <a:xfrm>
            <a:off x="0" y="304800"/>
            <a:ext cx="6858000" cy="0"/>
          </a:xfrm>
          <a:prstGeom prst="line">
            <a:avLst/>
          </a:prstGeom>
          <a:ln w="28575">
            <a:solidFill>
              <a:srgbClr val="0079C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800" y="4267200"/>
            <a:ext cx="6324600" cy="0"/>
          </a:xfrm>
          <a:prstGeom prst="line">
            <a:avLst/>
          </a:prstGeom>
          <a:ln w="28575">
            <a:solidFill>
              <a:srgbClr val="0079C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7894" y="3962400"/>
            <a:ext cx="1601721" cy="276999"/>
          </a:xfrm>
          <a:prstGeom prst="rect">
            <a:avLst/>
          </a:prstGeom>
          <a:noFill/>
        </p:spPr>
        <p:txBody>
          <a:bodyPr wrap="none" rtlCol="0">
            <a:spAutoFit/>
          </a:bodyPr>
          <a:lstStyle/>
          <a:p>
            <a:r>
              <a:rPr lang="en-US" sz="1200" b="1" dirty="0" smtClean="0">
                <a:latin typeface="Arial" pitchFamily="34" charset="0"/>
                <a:cs typeface="Arial" pitchFamily="34" charset="0"/>
              </a:rPr>
              <a:t>Presenter</a:t>
            </a:r>
            <a:r>
              <a:rPr lang="en-US" sz="1200" b="1" baseline="0" dirty="0" smtClean="0">
                <a:latin typeface="Arial" pitchFamily="34" charset="0"/>
                <a:cs typeface="Arial" pitchFamily="34" charset="0"/>
              </a:rPr>
              <a:t> Direction</a:t>
            </a:r>
            <a:endParaRPr lang="en-US" sz="1200" b="1" dirty="0">
              <a:latin typeface="Arial" pitchFamily="34" charset="0"/>
              <a:cs typeface="Arial" pitchFamily="34" charset="0"/>
            </a:endParaRPr>
          </a:p>
        </p:txBody>
      </p:sp>
      <p:sp>
        <p:nvSpPr>
          <p:cNvPr id="13" name="Rectangle 12"/>
          <p:cNvSpPr/>
          <p:nvPr/>
        </p:nvSpPr>
        <p:spPr>
          <a:xfrm>
            <a:off x="4419600" y="696951"/>
            <a:ext cx="2133600" cy="301752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73498" y="762000"/>
            <a:ext cx="1031051" cy="276999"/>
          </a:xfrm>
          <a:prstGeom prst="rect">
            <a:avLst/>
          </a:prstGeom>
          <a:noFill/>
        </p:spPr>
        <p:txBody>
          <a:bodyPr wrap="none" rtlCol="0">
            <a:spAutoFit/>
          </a:bodyPr>
          <a:lstStyle/>
          <a:p>
            <a:r>
              <a:rPr lang="en-US" sz="1200" b="1" dirty="0" smtClean="0">
                <a:solidFill>
                  <a:schemeClr val="bg1"/>
                </a:solidFill>
                <a:latin typeface="Arial" pitchFamily="34" charset="0"/>
                <a:cs typeface="Arial" pitchFamily="34" charset="0"/>
              </a:rPr>
              <a:t>Description</a:t>
            </a:r>
            <a:endParaRPr lang="en-US" sz="1200" b="1" dirty="0">
              <a:solidFill>
                <a:schemeClr val="bg1"/>
              </a:solidFill>
              <a:latin typeface="Arial" pitchFamily="34" charset="0"/>
              <a:cs typeface="Arial" pitchFamily="34" charset="0"/>
            </a:endParaRPr>
          </a:p>
        </p:txBody>
      </p:sp>
      <p:cxnSp>
        <p:nvCxnSpPr>
          <p:cNvPr id="15" name="Straight Connector 14"/>
          <p:cNvCxnSpPr/>
          <p:nvPr/>
        </p:nvCxnSpPr>
        <p:spPr>
          <a:xfrm>
            <a:off x="4549698" y="1066800"/>
            <a:ext cx="18511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0"/>
            <a:ext cx="2967287" cy="276999"/>
          </a:xfrm>
          <a:prstGeom prst="rect">
            <a:avLst/>
          </a:prstGeom>
          <a:noFill/>
        </p:spPr>
        <p:txBody>
          <a:bodyPr wrap="none" rtlCol="0">
            <a:spAutoFit/>
          </a:bodyPr>
          <a:lstStyle/>
          <a:p>
            <a:r>
              <a:rPr lang="en-US" sz="1200" b="1" dirty="0" smtClean="0">
                <a:latin typeface="Arial" pitchFamily="34" charset="0"/>
                <a:cs typeface="Arial" pitchFamily="34" charset="0"/>
              </a:rPr>
              <a:t>Progress Toward Degree Presentation</a:t>
            </a:r>
            <a:endParaRPr lang="en-US" sz="1200" b="1" dirty="0">
              <a:latin typeface="Arial" pitchFamily="34" charset="0"/>
              <a:cs typeface="Arial" pitchFamily="34" charset="0"/>
            </a:endParaRPr>
          </a:p>
        </p:txBody>
      </p:sp>
    </p:spTree>
    <p:extLst>
      <p:ext uri="{BB962C8B-B14F-4D97-AF65-F5344CB8AC3E}">
        <p14:creationId xmlns:p14="http://schemas.microsoft.com/office/powerpoint/2010/main" val="2259053972"/>
      </p:ext>
    </p:extLst>
  </p:cSld>
  <p:clrMap bg1="lt1" tx1="dk1" bg2="lt2" tx2="dk2" accent1="accent1" accent2="accent2" accent3="accent3" accent4="accent4" accent5="accent5" accent6="accent6" hlink="hlink" folHlink="folHlink"/>
  <p:notesStyle>
    <a:lvl1pPr marL="234950" indent="-234950" algn="l" defTabSz="914400" rtl="0" eaLnBrk="1" latinLnBrk="0" hangingPunct="1">
      <a:spcAft>
        <a:spcPts val="600"/>
      </a:spcAft>
      <a:buFont typeface="Wingdings" pitchFamily="2" charset="2"/>
      <a:buChar char="§"/>
      <a:defRPr sz="1200" kern="1200">
        <a:solidFill>
          <a:schemeClr val="tx1"/>
        </a:solidFill>
        <a:latin typeface="Arial" pitchFamily="34" charset="0"/>
        <a:ea typeface="+mn-ea"/>
        <a:cs typeface="Arial" pitchFamily="34" charset="0"/>
      </a:defRPr>
    </a:lvl1pPr>
    <a:lvl2pPr marL="463550" indent="-231775" algn="l" defTabSz="914400" rtl="0" eaLnBrk="1" latinLnBrk="0" hangingPunct="1">
      <a:spcAft>
        <a:spcPts val="600"/>
      </a:spcAft>
      <a:buFont typeface="Courier New" pitchFamily="49" charset="0"/>
      <a:buChar char="o"/>
      <a:defRPr sz="1200" kern="1200">
        <a:solidFill>
          <a:schemeClr val="tx1"/>
        </a:solidFill>
        <a:latin typeface="Arial" pitchFamily="34" charset="0"/>
        <a:ea typeface="+mn-ea"/>
        <a:cs typeface="Arial" pitchFamily="34" charset="0"/>
      </a:defRPr>
    </a:lvl2pPr>
    <a:lvl3pPr marL="682625" indent="-219075" algn="l" defTabSz="914400" rtl="0" eaLnBrk="1" latinLnBrk="0" hangingPunct="1">
      <a:spcAft>
        <a:spcPts val="600"/>
      </a:spcAft>
      <a:buFont typeface="Arial" pitchFamily="34" charset="0"/>
      <a:buChar char="•"/>
      <a:defRPr sz="1200" kern="1200">
        <a:solidFill>
          <a:schemeClr val="tx1"/>
        </a:solidFill>
        <a:latin typeface="Arial" pitchFamily="34" charset="0"/>
        <a:ea typeface="+mn-ea"/>
        <a:cs typeface="Arial" pitchFamily="34" charset="0"/>
      </a:defRPr>
    </a:lvl3pPr>
    <a:lvl4pPr marL="1371600" algn="l" defTabSz="914400" rtl="0" eaLnBrk="1" latinLnBrk="0" hangingPunct="1">
      <a:buFont typeface="Arial" pitchFamily="34" charset="0"/>
      <a:buChar char="•"/>
      <a:defRPr sz="1200" kern="1200">
        <a:solidFill>
          <a:schemeClr val="tx1"/>
        </a:solidFill>
        <a:latin typeface="+mn-lt"/>
        <a:ea typeface="+mn-ea"/>
        <a:cs typeface="+mn-cs"/>
      </a:defRPr>
    </a:lvl4pPr>
    <a:lvl5pPr marL="1828800" algn="l" defTabSz="914400" rtl="0" eaLnBrk="1" latinLnBrk="0" hangingPunct="1">
      <a:buFont typeface="Arial"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6.jpe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6.jpe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dirty="0" smtClean="0"/>
              <a:t>See slide for information on using this template.</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a:t>
            </a:fld>
            <a:endParaRPr lang="en-US"/>
          </a:p>
        </p:txBody>
      </p:sp>
      <p:sp>
        <p:nvSpPr>
          <p:cNvPr id="5" name="TextBox 4"/>
          <p:cNvSpPr txBox="1"/>
          <p:nvPr/>
        </p:nvSpPr>
        <p:spPr>
          <a:xfrm>
            <a:off x="4572000" y="1219200"/>
            <a:ext cx="1828800" cy="830997"/>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About this template</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 slide</a:t>
            </a:r>
          </a:p>
          <a:p>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4170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Reinforce</a:t>
            </a:r>
            <a:r>
              <a:rPr lang="en-US" b="0" dirty="0" smtClean="0"/>
              <a:t> the importance of crossing the finish</a:t>
            </a:r>
            <a:r>
              <a:rPr lang="en-US" b="0" baseline="0" dirty="0" smtClean="0"/>
              <a:t> line (graduation).</a:t>
            </a:r>
            <a:endParaRPr lang="en-US" b="1" dirty="0" smtClean="0"/>
          </a:p>
          <a:p>
            <a:r>
              <a:rPr lang="en-US" b="1" dirty="0" smtClean="0"/>
              <a:t>Tell</a:t>
            </a:r>
            <a:r>
              <a:rPr lang="en-US" dirty="0" smtClean="0"/>
              <a:t> the group that progress toward a degree is only getting more important as educational costs continue to increase. Staying on track </a:t>
            </a:r>
            <a:r>
              <a:rPr lang="en-US" baseline="0" dirty="0" smtClean="0"/>
              <a:t>to complete school on time makes it more likely you will graduate.</a:t>
            </a:r>
            <a:endParaRPr lang="en-US" dirty="0" smtClean="0"/>
          </a:p>
          <a:p>
            <a:r>
              <a:rPr lang="en-US" b="1" dirty="0" smtClean="0"/>
              <a:t>Click</a:t>
            </a:r>
            <a:r>
              <a:rPr lang="en-US" b="0" dirty="0" smtClean="0"/>
              <a:t> to reveal the examples.</a:t>
            </a:r>
            <a:endParaRPr lang="en-US" b="1" dirty="0" smtClean="0"/>
          </a:p>
          <a:p>
            <a:r>
              <a:rPr lang="en-US" b="1" dirty="0" smtClean="0"/>
              <a:t>Remind</a:t>
            </a:r>
            <a:r>
              <a:rPr lang="en-US" dirty="0" smtClean="0"/>
              <a:t> them that the financial benefits of graduating in 4 years compared to 5 or 6 can be enormous. As an example, for a 126-hour</a:t>
            </a:r>
            <a:r>
              <a:rPr lang="en-US" baseline="0" dirty="0" smtClean="0"/>
              <a:t> degree:</a:t>
            </a:r>
            <a:endParaRPr lang="en-US" dirty="0" smtClean="0"/>
          </a:p>
          <a:p>
            <a:pPr lvl="1"/>
            <a:r>
              <a:rPr lang="en-US" dirty="0" smtClean="0"/>
              <a:t>12 credit hours per term will get student-athletes to a degree in 5-6 years.</a:t>
            </a:r>
          </a:p>
          <a:p>
            <a:pPr lvl="1"/>
            <a:r>
              <a:rPr lang="en-US" dirty="0" smtClean="0"/>
              <a:t>15 credit hours per term will get student-athletes</a:t>
            </a:r>
            <a:r>
              <a:rPr lang="en-US" baseline="0" dirty="0" smtClean="0"/>
              <a:t> to a </a:t>
            </a:r>
            <a:r>
              <a:rPr lang="en-US" dirty="0" smtClean="0"/>
              <a:t>degree in 4-5 years.</a:t>
            </a:r>
          </a:p>
          <a:p>
            <a:pPr>
              <a:buNone/>
            </a:pPr>
            <a:endParaRPr lang="en-US" dirty="0" smtClean="0"/>
          </a:p>
          <a:p>
            <a:endParaRPr lang="en-US" dirty="0" smtClean="0"/>
          </a:p>
          <a:p>
            <a:pPr lvl="1">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10</a:t>
            </a:fld>
            <a:endParaRPr lang="en-US"/>
          </a:p>
        </p:txBody>
      </p:sp>
      <p:sp>
        <p:nvSpPr>
          <p:cNvPr id="5" name="TextBox 4"/>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Rationale &amp; Resources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(1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pic>
        <p:nvPicPr>
          <p:cNvPr id="6" name="Picture 22" descr="j0430970[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200" y="5165698"/>
            <a:ext cx="502355" cy="338332"/>
          </a:xfrm>
          <a:prstGeom prst="rect">
            <a:avLst/>
          </a:prstGeom>
          <a:noFill/>
          <a:ln w="9525">
            <a:noFill/>
            <a:miter lim="800000"/>
            <a:headEnd/>
            <a:tailEnd/>
          </a:ln>
        </p:spPr>
      </p:pic>
    </p:spTree>
    <p:extLst>
      <p:ext uri="{BB962C8B-B14F-4D97-AF65-F5344CB8AC3E}">
        <p14:creationId xmlns:p14="http://schemas.microsoft.com/office/powerpoint/2010/main" val="317713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 </a:t>
            </a:r>
            <a:r>
              <a:rPr lang="en-US" dirty="0" smtClean="0"/>
              <a:t>that the NCAA has provided a toolkit of resources to help educate student-athletes, advisors, administrators and others on the requirements. It includes (but is not limited to):</a:t>
            </a:r>
          </a:p>
          <a:p>
            <a:pPr lvl="1"/>
            <a:r>
              <a:rPr lang="en-US" dirty="0" smtClean="0"/>
              <a:t>A video webisode series introducing the requirements.</a:t>
            </a:r>
          </a:p>
          <a:p>
            <a:pPr lvl="1"/>
            <a:r>
              <a:rPr lang="en-US" dirty="0" smtClean="0"/>
              <a:t>Practice scenarios based on the most common PTD situations.</a:t>
            </a:r>
          </a:p>
          <a:p>
            <a:pPr lvl="1"/>
            <a:r>
              <a:rPr lang="en-US" dirty="0" smtClean="0"/>
              <a:t>Checklists to help you keep track of coursework.</a:t>
            </a:r>
          </a:p>
          <a:p>
            <a:pPr lvl="1"/>
            <a:r>
              <a:rPr lang="en-US" dirty="0" smtClean="0"/>
              <a:t>One-page guides with the basic requirements.</a:t>
            </a:r>
          </a:p>
          <a:p>
            <a:r>
              <a:rPr lang="en-US" b="1" dirty="0" smtClean="0"/>
              <a:t>Show</a:t>
            </a:r>
            <a:r>
              <a:rPr lang="en-US" dirty="0" smtClean="0"/>
              <a:t> the group how to access the toolkit from the NCAA website.</a:t>
            </a:r>
          </a:p>
          <a:p>
            <a:r>
              <a:rPr lang="en-US" b="1" dirty="0" smtClean="0"/>
              <a:t>Explain</a:t>
            </a:r>
            <a:r>
              <a:rPr lang="en-US" dirty="0" smtClean="0"/>
              <a:t> how the toolkit works:</a:t>
            </a:r>
          </a:p>
          <a:p>
            <a:pPr lvl="1"/>
            <a:r>
              <a:rPr lang="en-US" dirty="0" smtClean="0"/>
              <a:t>You may see tweets with links to specific content on the toolkit that can help remind you of requirements as situations come up.</a:t>
            </a:r>
          </a:p>
          <a:p>
            <a:pPr lvl="1"/>
            <a:r>
              <a:rPr lang="en-US" dirty="0" smtClean="0"/>
              <a:t>You can check resources on the toolkit at any time if you have questions about particular requirements.</a:t>
            </a:r>
          </a:p>
        </p:txBody>
      </p:sp>
      <p:sp>
        <p:nvSpPr>
          <p:cNvPr id="4" name="Slide Number Placeholder 3"/>
          <p:cNvSpPr>
            <a:spLocks noGrp="1"/>
          </p:cNvSpPr>
          <p:nvPr>
            <p:ph type="sldNum" sz="quarter" idx="10"/>
          </p:nvPr>
        </p:nvSpPr>
        <p:spPr/>
        <p:txBody>
          <a:bodyPr/>
          <a:lstStyle/>
          <a:p>
            <a:fld id="{CD6AEC78-FEC8-4061-954C-2982A0F253D5}" type="slidenum">
              <a:rPr lang="en-US" smtClean="0"/>
              <a:pPr/>
              <a:t>11</a:t>
            </a:fld>
            <a:endParaRPr lang="en-US"/>
          </a:p>
        </p:txBody>
      </p:sp>
      <p:sp>
        <p:nvSpPr>
          <p:cNvPr id="6" name="TextBox 5"/>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Rationale &amp; Resources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(2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0328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pPr marL="234950" marR="0" lvl="1" indent="-234950" algn="l" defTabSz="914400" rtl="0" eaLnBrk="1" fontAlgn="auto" latinLnBrk="0" hangingPunct="1">
              <a:lnSpc>
                <a:spcPct val="100000"/>
              </a:lnSpc>
              <a:spcBef>
                <a:spcPts val="0"/>
              </a:spcBef>
              <a:spcAft>
                <a:spcPts val="600"/>
              </a:spcAft>
              <a:buClrTx/>
              <a:buSzTx/>
              <a:buFont typeface="Wingdings" pitchFamily="2" charset="2"/>
              <a:buChar char="§"/>
              <a:tabLst/>
              <a:defRPr/>
            </a:pPr>
            <a:r>
              <a:rPr lang="en-US" dirty="0" smtClean="0">
                <a:solidFill>
                  <a:srgbClr val="0079C2"/>
                </a:solidFill>
              </a:rPr>
              <a:t>&lt;SELECT 4-5 </a:t>
            </a:r>
            <a:r>
              <a:rPr lang="en-US" baseline="0" dirty="0" smtClean="0">
                <a:solidFill>
                  <a:srgbClr val="0079C2"/>
                </a:solidFill>
              </a:rPr>
              <a:t>SCENARIOS FROM THE TOOLKIT TO FOCUS ON FOR THIS ACTIVITY.</a:t>
            </a:r>
            <a:r>
              <a:rPr lang="en-US" dirty="0" smtClean="0">
                <a:solidFill>
                  <a:srgbClr val="0079C2"/>
                </a:solidFill>
              </a:rPr>
              <a:t>&gt;</a:t>
            </a:r>
          </a:p>
          <a:p>
            <a:r>
              <a:rPr lang="en-US" b="1" dirty="0" smtClean="0"/>
              <a:t>Explain</a:t>
            </a:r>
            <a:r>
              <a:rPr lang="en-US" b="0" baseline="0" dirty="0" smtClean="0"/>
              <a:t> that student-athletes can now check their knowledge of the requirements using the scenarios in the toolkit.</a:t>
            </a:r>
            <a:endParaRPr lang="en-US" dirty="0" smtClean="0"/>
          </a:p>
          <a:p>
            <a:r>
              <a:rPr lang="en-US" b="1" dirty="0" smtClean="0"/>
              <a:t>Have </a:t>
            </a:r>
            <a:r>
              <a:rPr lang="en-US" dirty="0" smtClean="0"/>
              <a:t>student-athletes navigate to the scenario section on their phones/tablets/laptops.</a:t>
            </a:r>
          </a:p>
          <a:p>
            <a:r>
              <a:rPr lang="en-US" b="1" dirty="0" smtClean="0"/>
              <a:t>Allow </a:t>
            </a:r>
            <a:r>
              <a:rPr lang="en-US" b="0" dirty="0" smtClean="0"/>
              <a:t>5 minutes for student-athletes to work through the</a:t>
            </a:r>
            <a:r>
              <a:rPr lang="en-US" b="0" baseline="0" dirty="0" smtClean="0"/>
              <a:t> scenarios you selected.</a:t>
            </a:r>
          </a:p>
          <a:p>
            <a:r>
              <a:rPr lang="en-US" b="0" baseline="0" dirty="0" smtClean="0"/>
              <a:t>Once time is up, </a:t>
            </a:r>
            <a:r>
              <a:rPr lang="en-US" b="1" dirty="0" smtClean="0"/>
              <a:t>allow</a:t>
            </a:r>
            <a:r>
              <a:rPr lang="en-US" dirty="0" smtClean="0"/>
              <a:t> student-athletes to ask specific questions about</a:t>
            </a:r>
            <a:r>
              <a:rPr lang="en-US" baseline="0" dirty="0" smtClean="0"/>
              <a:t> the scenarios</a:t>
            </a:r>
            <a:r>
              <a:rPr lang="en-US" dirty="0" smtClean="0"/>
              <a:t>.</a:t>
            </a:r>
          </a:p>
          <a:p>
            <a:r>
              <a:rPr lang="en-US" b="1" dirty="0" smtClean="0"/>
              <a:t>Transition</a:t>
            </a:r>
            <a:r>
              <a:rPr lang="en-US" dirty="0" smtClean="0"/>
              <a:t>:</a:t>
            </a:r>
            <a:r>
              <a:rPr lang="en-US" baseline="0" dirty="0" smtClean="0"/>
              <a:t> “</a:t>
            </a:r>
            <a:r>
              <a:rPr lang="en-US" i="1" baseline="0" dirty="0" smtClean="0"/>
              <a:t>Let’s take one last look at the requirements.”</a:t>
            </a:r>
            <a:endParaRPr lang="en-US" i="1"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12</a:t>
            </a:fld>
            <a:endParaRPr lang="en-US"/>
          </a:p>
        </p:txBody>
      </p:sp>
      <p:sp>
        <p:nvSpPr>
          <p:cNvPr id="5" name="TextBox 4"/>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Review</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(1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5674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Review</a:t>
            </a:r>
            <a:r>
              <a:rPr lang="en-US" dirty="0" smtClean="0"/>
              <a:t> the requirements one last time.</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13</a:t>
            </a:fld>
            <a:endParaRPr lang="en-US"/>
          </a:p>
        </p:txBody>
      </p:sp>
      <p:sp>
        <p:nvSpPr>
          <p:cNvPr id="5" name="TextBox 4"/>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Review</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(2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50556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Ask</a:t>
            </a:r>
            <a:r>
              <a:rPr lang="en-US" dirty="0" smtClean="0"/>
              <a:t> student-athletes what final questions they have.</a:t>
            </a:r>
          </a:p>
          <a:p>
            <a:r>
              <a:rPr lang="en-US" b="1" dirty="0" smtClean="0"/>
              <a:t>Thank</a:t>
            </a:r>
            <a:r>
              <a:rPr lang="en-US" dirty="0" smtClean="0"/>
              <a:t> them for participating, and for staying on the path to graduation!</a:t>
            </a:r>
          </a:p>
        </p:txBody>
      </p:sp>
      <p:sp>
        <p:nvSpPr>
          <p:cNvPr id="4" name="Slide Number Placeholder 3"/>
          <p:cNvSpPr>
            <a:spLocks noGrp="1"/>
          </p:cNvSpPr>
          <p:nvPr>
            <p:ph type="sldNum" sz="quarter" idx="10"/>
          </p:nvPr>
        </p:nvSpPr>
        <p:spPr/>
        <p:txBody>
          <a:bodyPr/>
          <a:lstStyle/>
          <a:p>
            <a:fld id="{CD6AEC78-FEC8-4061-954C-2982A0F253D5}" type="slidenum">
              <a:rPr lang="en-US" smtClean="0"/>
              <a:pPr/>
              <a:t>14</a:t>
            </a:fld>
            <a:endParaRPr lang="en-US"/>
          </a:p>
        </p:txBody>
      </p:sp>
      <p:pic>
        <p:nvPicPr>
          <p:cNvPr id="7"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58407" y="4343400"/>
            <a:ext cx="284162" cy="284162"/>
          </a:xfrm>
          <a:prstGeom prst="rect">
            <a:avLst/>
          </a:prstGeom>
          <a:noFill/>
        </p:spPr>
      </p:pic>
      <p:sp>
        <p:nvSpPr>
          <p:cNvPr id="9" name="TextBox 8"/>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Conclusion</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 Slide</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a:t>
            </a:r>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621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Note to Presenter: </a:t>
            </a:r>
            <a:r>
              <a:rPr lang="en-US" dirty="0" smtClean="0"/>
              <a:t>Use the following slides if you a presenting to a student-athlete audience that includes two-year college transfers. Integrated into the previous</a:t>
            </a:r>
            <a:r>
              <a:rPr lang="en-US" baseline="0" dirty="0" smtClean="0"/>
              <a:t> slides, or use these as a stand-alone presentation as appropriate.</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15</a:t>
            </a:fld>
            <a:endParaRPr lang="en-US"/>
          </a:p>
        </p:txBody>
      </p:sp>
      <p:sp>
        <p:nvSpPr>
          <p:cNvPr id="5" name="TextBox 4"/>
          <p:cNvSpPr txBox="1"/>
          <p:nvPr/>
        </p:nvSpPr>
        <p:spPr>
          <a:xfrm>
            <a:off x="4572000" y="1219200"/>
            <a:ext cx="19050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Divider Slide</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63689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a:t>
            </a:r>
            <a:r>
              <a:rPr lang="en-US" dirty="0" smtClean="0"/>
              <a:t> that the requirements for two-year college transfers vary, depending on the transfer circumstances. Knowing the rules helps make the transition to Division</a:t>
            </a:r>
            <a:r>
              <a:rPr lang="en-US" baseline="0" dirty="0" smtClean="0"/>
              <a:t> II go smoothly.</a:t>
            </a:r>
          </a:p>
          <a:p>
            <a:r>
              <a:rPr lang="en-US" b="1" dirty="0" smtClean="0"/>
              <a:t>Review</a:t>
            </a:r>
            <a:r>
              <a:rPr lang="en-US" dirty="0" smtClean="0"/>
              <a:t> the situations on the slide.</a:t>
            </a:r>
          </a:p>
          <a:p>
            <a:r>
              <a:rPr lang="en-US" b="1" dirty="0" smtClean="0"/>
              <a:t>Transition: </a:t>
            </a:r>
            <a:r>
              <a:rPr lang="en-US" i="1" dirty="0" smtClean="0"/>
              <a:t>“Let’s look at each of these situations more closely.”</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16</a:t>
            </a:fld>
            <a:endParaRPr lang="en-US"/>
          </a:p>
        </p:txBody>
      </p:sp>
      <p:sp>
        <p:nvSpPr>
          <p:cNvPr id="5" name="TextBox 4"/>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(1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1015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a:t>
            </a:r>
            <a:r>
              <a:rPr lang="en-US" dirty="0" smtClean="0"/>
              <a:t> that the first situation is student-athletes who graduated from the 2-year college. Those student-athletes are eligible to participate in Division II athletics if:</a:t>
            </a:r>
          </a:p>
          <a:p>
            <a:pPr lvl="1"/>
            <a:r>
              <a:rPr lang="en-US" dirty="0" smtClean="0"/>
              <a:t>They attended that two-year college as a full-time student for at least 2 semesters (or 3 quarters), and;</a:t>
            </a:r>
          </a:p>
          <a:p>
            <a:pPr lvl="1"/>
            <a:r>
              <a:rPr lang="en-US" dirty="0" smtClean="0"/>
              <a:t>At least 25% of the credits applied towards their degree requirements were earned at that two-year college.</a:t>
            </a:r>
          </a:p>
          <a:p>
            <a:pPr>
              <a:defRPr/>
            </a:pPr>
            <a:r>
              <a:rPr lang="en-US" b="1" dirty="0" smtClean="0"/>
              <a:t>Note: </a:t>
            </a:r>
            <a:r>
              <a:rPr lang="en-US" dirty="0" smtClean="0"/>
              <a:t>remember the PTD requirement of having earned 9 credit hours their last term of full-time enrollment also applies.</a:t>
            </a:r>
          </a:p>
          <a:p>
            <a:pPr lvl="1">
              <a:buNone/>
            </a:pPr>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17</a:t>
            </a:fld>
            <a:endParaRPr lang="en-US"/>
          </a:p>
        </p:txBody>
      </p:sp>
      <p:sp>
        <p:nvSpPr>
          <p:cNvPr id="6" name="TextBox 5"/>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(2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76783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Tell </a:t>
            </a:r>
            <a:r>
              <a:rPr lang="en-US" dirty="0" smtClean="0"/>
              <a:t>the group that the second main group are student-athletes who were academic qualifiers upon finishing high school, and attended a 2-year college for only one term.</a:t>
            </a:r>
          </a:p>
          <a:p>
            <a:r>
              <a:rPr lang="en-US" b="1" dirty="0" smtClean="0"/>
              <a:t>Explain</a:t>
            </a:r>
            <a:r>
              <a:rPr lang="en-US" dirty="0" smtClean="0"/>
              <a:t> that these student-athletes are eligible for Division II athletics if:</a:t>
            </a:r>
          </a:p>
          <a:p>
            <a:pPr lvl="1"/>
            <a:r>
              <a:rPr lang="en-US" dirty="0" smtClean="0"/>
              <a:t>They earned at least 12 transferable credit hours acceptable to any degree program at your institution, and;</a:t>
            </a:r>
          </a:p>
          <a:p>
            <a:pPr lvl="1"/>
            <a:r>
              <a:rPr lang="en-US" dirty="0" smtClean="0"/>
              <a:t>Their GPA was at least 2.2 for that one term.</a:t>
            </a:r>
          </a:p>
          <a:p>
            <a:r>
              <a:rPr lang="en-US" b="1" dirty="0" smtClean="0"/>
              <a:t>Note: </a:t>
            </a:r>
            <a:r>
              <a:rPr lang="en-US" dirty="0" smtClean="0"/>
              <a:t>remember the PTD requirement of having earned 9 credit hours their last term of full-time enrollment also applies.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18</a:t>
            </a:fld>
            <a:endParaRPr lang="en-US"/>
          </a:p>
        </p:txBody>
      </p:sp>
      <p:sp>
        <p:nvSpPr>
          <p:cNvPr id="5" name="TextBox 4"/>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(3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31751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 </a:t>
            </a:r>
            <a:r>
              <a:rPr lang="en-US" dirty="0" smtClean="0"/>
              <a:t>that for student-athletes who attended a 2-year college for more than one term but did not graduate from the 2-year college, there are more considerations.</a:t>
            </a:r>
          </a:p>
          <a:p>
            <a:r>
              <a:rPr lang="en-US" b="1" dirty="0" smtClean="0"/>
              <a:t>Emphasize</a:t>
            </a:r>
            <a:r>
              <a:rPr lang="en-US" dirty="0" smtClean="0"/>
              <a:t> this applies to qualifiers as well.</a:t>
            </a:r>
          </a:p>
          <a:p>
            <a:r>
              <a:rPr lang="en-US" b="1" dirty="0" smtClean="0"/>
              <a:t>Reinforce</a:t>
            </a:r>
            <a:r>
              <a:rPr lang="en-US" dirty="0" smtClean="0"/>
              <a:t> that these requirements exist to ensure student-athletes are set up for success on the path to graduation. The requirements are:</a:t>
            </a:r>
          </a:p>
          <a:p>
            <a:pPr lvl="1"/>
            <a:r>
              <a:rPr lang="en-US" dirty="0" smtClean="0"/>
              <a:t>They must have a cumulative 2.2 GPA;</a:t>
            </a:r>
          </a:p>
          <a:p>
            <a:pPr lvl="1"/>
            <a:r>
              <a:rPr lang="en-US" dirty="0" smtClean="0"/>
              <a:t>They must have attended that two-year college as a full-time student for at least 2 semesters (or 3 quarters);</a:t>
            </a:r>
          </a:p>
          <a:p>
            <a:pPr lvl="1"/>
            <a:r>
              <a:rPr lang="en-US" dirty="0" smtClean="0"/>
              <a:t>They must have earned at least 12 credit hours acceptable to any degree program at your institution during each of those terms.</a:t>
            </a:r>
          </a:p>
          <a:p>
            <a:r>
              <a:rPr lang="en-US" b="1" dirty="0" smtClean="0"/>
              <a:t>Note: </a:t>
            </a:r>
            <a:r>
              <a:rPr lang="en-US" dirty="0" smtClean="0"/>
              <a:t>remember the PTD requirement of having earned 9 credit hours their last term of full-time enrollment also applies.</a:t>
            </a:r>
          </a:p>
          <a:p>
            <a:r>
              <a:rPr lang="en-US" b="1" dirty="0" smtClean="0"/>
              <a:t>Transition: </a:t>
            </a:r>
            <a:r>
              <a:rPr lang="en-US" i="1" dirty="0" smtClean="0"/>
              <a:t>“Now let’s take a look at the specific transferable credit hour requirements.”</a:t>
            </a:r>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19</a:t>
            </a:fld>
            <a:endParaRPr lang="en-US"/>
          </a:p>
        </p:txBody>
      </p:sp>
      <p:sp>
        <p:nvSpPr>
          <p:cNvPr id="5" name="TextBox 4"/>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(4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1126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Welcome</a:t>
            </a:r>
            <a:r>
              <a:rPr lang="en-US" dirty="0" smtClean="0"/>
              <a:t> student-athletes to the session.</a:t>
            </a:r>
          </a:p>
          <a:p>
            <a:r>
              <a:rPr lang="en-US" b="1" dirty="0" smtClean="0"/>
              <a:t>Lead</a:t>
            </a:r>
            <a:r>
              <a:rPr lang="en-US" dirty="0" smtClean="0"/>
              <a:t> the group in introductions (if desired).</a:t>
            </a:r>
          </a:p>
          <a:p>
            <a:r>
              <a:rPr lang="en-US" dirty="0" smtClean="0">
                <a:solidFill>
                  <a:srgbClr val="0079C2"/>
                </a:solidFill>
              </a:rPr>
              <a:t>&lt;INSERT INSTITUTION-SPECIFIC INTRODUCTORY INFORMATION HERE&gt;</a:t>
            </a:r>
          </a:p>
          <a:p>
            <a:r>
              <a:rPr lang="en-US" dirty="0" smtClean="0"/>
              <a:t>Briefly share the </a:t>
            </a:r>
            <a:r>
              <a:rPr lang="en-US" b="1" dirty="0" smtClean="0"/>
              <a:t>purpose </a:t>
            </a:r>
            <a:r>
              <a:rPr lang="en-US" dirty="0" smtClean="0"/>
              <a:t>of the session: to review the Path to Graduation requirements and answer any</a:t>
            </a:r>
            <a:r>
              <a:rPr lang="en-US" baseline="0" dirty="0" smtClean="0"/>
              <a:t> questions about how the requirements affect student-athletes</a:t>
            </a:r>
            <a:r>
              <a:rPr lang="en-US" dirty="0" smtClean="0"/>
              <a:t>.</a:t>
            </a:r>
          </a:p>
          <a:p>
            <a:r>
              <a:rPr lang="en-US" b="1" dirty="0" smtClean="0"/>
              <a:t>Transition: “</a:t>
            </a:r>
            <a:r>
              <a:rPr lang="en-US" dirty="0" smtClean="0"/>
              <a:t>Let’s start by taking a look at the progress-toward-degree (PTD) requirements.”</a:t>
            </a:r>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2</a:t>
            </a:fld>
            <a:endParaRPr lang="en-US"/>
          </a:p>
        </p:txBody>
      </p:sp>
      <p:sp>
        <p:nvSpPr>
          <p:cNvPr id="5" name="TextBox 4"/>
          <p:cNvSpPr txBox="1"/>
          <p:nvPr/>
        </p:nvSpPr>
        <p:spPr>
          <a:xfrm>
            <a:off x="4572000" y="1219200"/>
            <a:ext cx="18288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Introduction</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(1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09335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a:t>
            </a:r>
            <a:r>
              <a:rPr lang="en-US" dirty="0" smtClean="0"/>
              <a:t> that student-athletes in this situation must be able to transfer the following credit hours:</a:t>
            </a:r>
          </a:p>
          <a:p>
            <a:pPr lvl="1"/>
            <a:r>
              <a:rPr lang="en-US" dirty="0"/>
              <a:t>6 semester hours (or 8 quarter hours) in English, </a:t>
            </a:r>
          </a:p>
          <a:p>
            <a:pPr lvl="1"/>
            <a:r>
              <a:rPr lang="en-US" dirty="0"/>
              <a:t>3 semester hours (or 4 quarter hours) in Math, and</a:t>
            </a:r>
          </a:p>
          <a:p>
            <a:pPr lvl="1"/>
            <a:r>
              <a:rPr lang="en-US" dirty="0"/>
              <a:t>3 semester hours (or 4 quarter hours) in natural or physical </a:t>
            </a:r>
            <a:r>
              <a:rPr lang="en-US" dirty="0" smtClean="0"/>
              <a:t>science.</a:t>
            </a:r>
          </a:p>
          <a:p>
            <a:r>
              <a:rPr lang="en-US" b="1" dirty="0" smtClean="0"/>
              <a:t>Click</a:t>
            </a:r>
            <a:r>
              <a:rPr lang="en-US" b="0" dirty="0" smtClean="0"/>
              <a:t> to reveal the PE information.</a:t>
            </a:r>
            <a:endParaRPr lang="en-US" b="1" dirty="0" smtClean="0"/>
          </a:p>
          <a:p>
            <a:r>
              <a:rPr lang="en-US" b="1" dirty="0" smtClean="0"/>
              <a:t>Note</a:t>
            </a:r>
            <a:r>
              <a:rPr lang="en-US" dirty="0" smtClean="0"/>
              <a:t> that in this situation, student-athletes can only count 2 physical education activity credits toward the cumulative GPA (with the exception of physical education majors).</a:t>
            </a:r>
            <a:endParaRPr lang="en-US" dirty="0"/>
          </a:p>
          <a:p>
            <a:r>
              <a:rPr lang="en-US" b="1" dirty="0"/>
              <a:t>Ask</a:t>
            </a:r>
            <a:r>
              <a:rPr lang="en-US" dirty="0"/>
              <a:t> </a:t>
            </a:r>
            <a:r>
              <a:rPr lang="en-US" dirty="0" smtClean="0"/>
              <a:t>the group what </a:t>
            </a:r>
            <a:r>
              <a:rPr lang="en-US" dirty="0"/>
              <a:t>questions they have</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20</a:t>
            </a:fld>
            <a:endParaRPr lang="en-US"/>
          </a:p>
        </p:txBody>
      </p:sp>
      <p:pic>
        <p:nvPicPr>
          <p:cNvPr id="5"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6258719"/>
            <a:ext cx="284162" cy="284162"/>
          </a:xfrm>
          <a:prstGeom prst="rect">
            <a:avLst/>
          </a:prstGeom>
          <a:noFill/>
        </p:spPr>
      </p:pic>
      <p:sp>
        <p:nvSpPr>
          <p:cNvPr id="6" name="TextBox 5"/>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(5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pic>
        <p:nvPicPr>
          <p:cNvPr id="7" name="Picture 22" descr="j0430970[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8288" y="5484453"/>
            <a:ext cx="502355" cy="338332"/>
          </a:xfrm>
          <a:prstGeom prst="rect">
            <a:avLst/>
          </a:prstGeom>
          <a:noFill/>
          <a:ln w="9525">
            <a:noFill/>
            <a:miter lim="800000"/>
            <a:headEnd/>
            <a:tailEnd/>
          </a:ln>
        </p:spPr>
      </p:pic>
    </p:spTree>
    <p:extLst>
      <p:ext uri="{BB962C8B-B14F-4D97-AF65-F5344CB8AC3E}">
        <p14:creationId xmlns:p14="http://schemas.microsoft.com/office/powerpoint/2010/main" val="283908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Remind </a:t>
            </a:r>
            <a:r>
              <a:rPr lang="en-US" dirty="0" smtClean="0"/>
              <a:t>the group that these requirements are intended to help student-athletes stay on a path to graduation, and to support them in completing their degrees.</a:t>
            </a:r>
          </a:p>
          <a:p>
            <a:r>
              <a:rPr lang="en-US" b="1" dirty="0" smtClean="0"/>
              <a:t>Explain </a:t>
            </a:r>
            <a:r>
              <a:rPr lang="en-US" dirty="0" smtClean="0"/>
              <a:t>that these requirements take effect in Fall 2016. Student-athletes must meet these new requirements based on credits earned in the 2015-2016 academic year to be eligible in the fall of 2016.</a:t>
            </a:r>
          </a:p>
          <a:p>
            <a:r>
              <a:rPr lang="en-US" b="1" dirty="0" smtClean="0"/>
              <a:t>Reinforce</a:t>
            </a:r>
            <a:r>
              <a:rPr lang="en-US" dirty="0" smtClean="0"/>
              <a:t> the point above: be proactive now to make sure you’re eligible and on the path to graduation.</a:t>
            </a:r>
          </a:p>
          <a:p>
            <a:r>
              <a:rPr lang="en-US" b="1" dirty="0" smtClean="0"/>
              <a:t>Transition: </a:t>
            </a:r>
            <a:r>
              <a:rPr lang="en-US" dirty="0" smtClean="0"/>
              <a:t>“</a:t>
            </a:r>
            <a:r>
              <a:rPr lang="en-US" i="1" dirty="0" smtClean="0"/>
              <a:t>Before we move into specific PTD requirements, let’s review good academic standing</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3</a:t>
            </a:fld>
            <a:endParaRPr lang="en-US"/>
          </a:p>
        </p:txBody>
      </p:sp>
      <p:sp>
        <p:nvSpPr>
          <p:cNvPr id="5" name="TextBox 4"/>
          <p:cNvSpPr txBox="1"/>
          <p:nvPr/>
        </p:nvSpPr>
        <p:spPr>
          <a:xfrm>
            <a:off x="4572000" y="1219200"/>
            <a:ext cx="18288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Introduction</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(2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1161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a:t>
            </a:r>
            <a:r>
              <a:rPr lang="en-US" dirty="0" smtClean="0"/>
              <a:t> the first main eligibility requirement, which is that student-athletes must be in good academic standing.</a:t>
            </a:r>
          </a:p>
          <a:p>
            <a:r>
              <a:rPr lang="en-US" b="1" dirty="0" smtClean="0"/>
              <a:t>Remind</a:t>
            </a:r>
            <a:r>
              <a:rPr lang="en-US" dirty="0" smtClean="0"/>
              <a:t> them that good academic standing is defined by your institution.</a:t>
            </a:r>
          </a:p>
          <a:p>
            <a:r>
              <a:rPr lang="en-US" b="1" dirty="0" smtClean="0"/>
              <a:t>Click</a:t>
            </a:r>
            <a:r>
              <a:rPr lang="en-US" dirty="0" smtClean="0"/>
              <a:t> to reveal the question.</a:t>
            </a:r>
          </a:p>
          <a:p>
            <a:r>
              <a:rPr lang="en-US" b="1" dirty="0" smtClean="0"/>
              <a:t>Ask</a:t>
            </a:r>
            <a:r>
              <a:rPr lang="en-US" baseline="0" dirty="0" smtClean="0"/>
              <a:t> the group how your school defines good academic standing.</a:t>
            </a:r>
            <a:endParaRPr lang="en-US" dirty="0" smtClean="0"/>
          </a:p>
          <a:p>
            <a:r>
              <a:rPr lang="en-US" dirty="0" smtClean="0">
                <a:solidFill>
                  <a:srgbClr val="0079C2"/>
                </a:solidFill>
              </a:rPr>
              <a:t>&lt;INSERT YOUR INSTITUTION AND/OR CONFERENCE’S DEFINITION HERE&gt;</a:t>
            </a:r>
          </a:p>
          <a:p>
            <a:r>
              <a:rPr lang="en-US" b="1" dirty="0" smtClean="0"/>
              <a:t>Tell</a:t>
            </a:r>
            <a:r>
              <a:rPr lang="en-US" dirty="0" smtClean="0"/>
              <a:t> the group that eligibility depends on good academic standing, even if PTD requirements are met.</a:t>
            </a:r>
          </a:p>
          <a:p>
            <a:r>
              <a:rPr lang="en-US" b="1" dirty="0" smtClean="0"/>
              <a:t>Reinforce </a:t>
            </a:r>
            <a:r>
              <a:rPr lang="en-US" b="0" dirty="0" smtClean="0"/>
              <a:t>that</a:t>
            </a:r>
            <a:r>
              <a:rPr lang="en-US" b="0" baseline="0" dirty="0" smtClean="0"/>
              <a:t> the NCAA does not define good academic standing for institutions.</a:t>
            </a:r>
            <a:endParaRPr lang="en-US" b="1" dirty="0" smtClean="0"/>
          </a:p>
          <a:p>
            <a:r>
              <a:rPr lang="en-US" b="1" dirty="0" smtClean="0"/>
              <a:t>Transition: </a:t>
            </a:r>
            <a:r>
              <a:rPr lang="en-US" dirty="0" smtClean="0"/>
              <a:t>“</a:t>
            </a:r>
            <a:r>
              <a:rPr lang="en-US" i="1" dirty="0" smtClean="0"/>
              <a:t>Let’s move on to examine the other PTD requirements one at a time</a:t>
            </a:r>
            <a:r>
              <a:rPr lang="en-US" dirty="0" smtClean="0"/>
              <a:t>.”</a:t>
            </a:r>
          </a:p>
          <a:p>
            <a:pPr>
              <a:buNone/>
            </a:pPr>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4</a:t>
            </a:fld>
            <a:endParaRPr lang="en-US"/>
          </a:p>
        </p:txBody>
      </p:sp>
      <p:pic>
        <p:nvPicPr>
          <p:cNvPr id="6"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20638" y="5278438"/>
            <a:ext cx="284162" cy="284162"/>
          </a:xfrm>
          <a:prstGeom prst="rect">
            <a:avLst/>
          </a:prstGeom>
          <a:noFill/>
        </p:spPr>
      </p:pic>
      <p:pic>
        <p:nvPicPr>
          <p:cNvPr id="7" name="Picture 22" descr="j0430970[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6200" y="4953000"/>
            <a:ext cx="502355" cy="338332"/>
          </a:xfrm>
          <a:prstGeom prst="rect">
            <a:avLst/>
          </a:prstGeom>
          <a:noFill/>
          <a:ln w="9525">
            <a:noFill/>
            <a:miter lim="800000"/>
            <a:headEnd/>
            <a:tailEnd/>
          </a:ln>
        </p:spPr>
      </p:pic>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(1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6708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a:t>
            </a:r>
            <a:r>
              <a:rPr lang="en-US" b="0" dirty="0" smtClean="0"/>
              <a:t> that student-athletes</a:t>
            </a:r>
            <a:r>
              <a:rPr lang="en-US" b="0" baseline="0" dirty="0" smtClean="0"/>
              <a:t> must meet several requirements related to credit hours to stay on course.</a:t>
            </a:r>
          </a:p>
          <a:p>
            <a:r>
              <a:rPr lang="en-US" b="1" dirty="0" smtClean="0"/>
              <a:t>Remind </a:t>
            </a:r>
            <a:r>
              <a:rPr lang="en-US" dirty="0" smtClean="0"/>
              <a:t>the group that student-athletes must be registered as full-time students with a minimum of 12 credit hours per term.</a:t>
            </a:r>
          </a:p>
          <a:p>
            <a:r>
              <a:rPr lang="en-US" b="1" dirty="0" smtClean="0"/>
              <a:t>Click</a:t>
            </a:r>
            <a:r>
              <a:rPr lang="en-US" dirty="0" smtClean="0"/>
              <a:t> to</a:t>
            </a:r>
            <a:r>
              <a:rPr lang="en-US" baseline="0" dirty="0" smtClean="0"/>
              <a:t> reveal the first requirement.</a:t>
            </a:r>
            <a:endParaRPr lang="en-US" dirty="0" smtClean="0"/>
          </a:p>
          <a:p>
            <a:r>
              <a:rPr lang="en-US" b="1" dirty="0" smtClean="0"/>
              <a:t>Explain </a:t>
            </a:r>
            <a:r>
              <a:rPr lang="en-US" dirty="0" smtClean="0"/>
              <a:t>that student-athletes are required to earn at least 9 credit hours in their last term of full-time enrollment to maintain eligibility. </a:t>
            </a:r>
          </a:p>
          <a:p>
            <a:r>
              <a:rPr lang="en-US" b="1" dirty="0" smtClean="0"/>
              <a:t>Lead</a:t>
            </a:r>
            <a:r>
              <a:rPr lang="en-US" dirty="0" smtClean="0"/>
              <a:t> a brief discussion about the potential challenges of this requirement. (What do you struggle with? How can you select coursework that helps you meet the requirements and stay on the path to graduation?)</a:t>
            </a:r>
          </a:p>
          <a:p>
            <a:r>
              <a:rPr lang="en-US" b="1" dirty="0" smtClean="0"/>
              <a:t>Reinforce</a:t>
            </a:r>
            <a:r>
              <a:rPr lang="en-US" dirty="0" smtClean="0"/>
              <a:t> that only the previous full-time term determines whether this requirement is met. In the Fall term, you look at the student-athlete’s previous Spring semester (if enrolled full-time), and vice-versa. </a:t>
            </a:r>
          </a:p>
          <a:p>
            <a:r>
              <a:rPr lang="en-US" b="1" dirty="0" smtClean="0"/>
              <a:t>Emphasize</a:t>
            </a:r>
            <a:r>
              <a:rPr lang="en-US" dirty="0" smtClean="0"/>
              <a:t> that you cannot make this requirement up in the summer (or between terms).</a:t>
            </a:r>
          </a:p>
          <a:p>
            <a:r>
              <a:rPr lang="en-US" b="1" dirty="0" smtClean="0"/>
              <a:t>Transition:</a:t>
            </a:r>
            <a:r>
              <a:rPr lang="en-US" dirty="0" smtClean="0"/>
              <a:t> “</a:t>
            </a:r>
            <a:r>
              <a:rPr lang="en-US" i="1" dirty="0" smtClean="0"/>
              <a:t>The next requirement does take into account the whole academic year</a:t>
            </a:r>
            <a:r>
              <a:rPr lang="en-US" dirty="0" smtClean="0"/>
              <a:t>.”</a:t>
            </a:r>
          </a:p>
          <a:p>
            <a:pPr lvl="1"/>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5</a:t>
            </a:fld>
            <a:endParaRPr lang="en-US"/>
          </a:p>
        </p:txBody>
      </p:sp>
      <p:pic>
        <p:nvPicPr>
          <p:cNvPr id="7" name="Picture 22" descr="j0430970[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200" y="5181600"/>
            <a:ext cx="502355" cy="338332"/>
          </a:xfrm>
          <a:prstGeom prst="rect">
            <a:avLst/>
          </a:prstGeom>
          <a:noFill/>
          <a:ln w="9525">
            <a:noFill/>
            <a:miter lim="800000"/>
            <a:headEnd/>
            <a:tailEnd/>
          </a:ln>
        </p:spPr>
      </p:pic>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(2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2682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 </a:t>
            </a:r>
            <a:r>
              <a:rPr lang="en-US" dirty="0" smtClean="0"/>
              <a:t>that student-athletes must earn at least</a:t>
            </a:r>
            <a:r>
              <a:rPr lang="en-US" baseline="0" dirty="0" smtClean="0"/>
              <a:t> </a:t>
            </a:r>
            <a:r>
              <a:rPr lang="en-US" dirty="0" smtClean="0"/>
              <a:t>18 credit hours during the regular academic year (from the first day of classes in the Fall to Spring commencement).</a:t>
            </a:r>
          </a:p>
          <a:p>
            <a:pPr lvl="1"/>
            <a:r>
              <a:rPr lang="en-US" b="1" dirty="0" smtClean="0"/>
              <a:t>Emphasize</a:t>
            </a:r>
            <a:r>
              <a:rPr lang="en-US" baseline="0" dirty="0" smtClean="0"/>
              <a:t> </a:t>
            </a:r>
            <a:r>
              <a:rPr lang="en-US" dirty="0" smtClean="0"/>
              <a:t>that student-athletes who do not meet this requirement in the fall can regain eligibility by earning at least 18 credit hours during the institution’s last two terms (e.g., Spring 2016 – Fall 2016).</a:t>
            </a:r>
          </a:p>
          <a:p>
            <a:r>
              <a:rPr lang="en-US" b="1" dirty="0" smtClean="0"/>
              <a:t>Show </a:t>
            </a:r>
            <a:r>
              <a:rPr lang="en-US" dirty="0" smtClean="0"/>
              <a:t>the link between the last requirement and this one.</a:t>
            </a:r>
          </a:p>
          <a:p>
            <a:pPr lvl="1"/>
            <a:r>
              <a:rPr lang="en-US" dirty="0" smtClean="0"/>
              <a:t>If you earn 9 credit hours each semester, you will meet this requirement as well. </a:t>
            </a:r>
          </a:p>
          <a:p>
            <a:r>
              <a:rPr lang="en-US" b="1" dirty="0" smtClean="0"/>
              <a:t>Ask</a:t>
            </a:r>
            <a:r>
              <a:rPr lang="en-US" dirty="0" smtClean="0"/>
              <a:t> the group whether mini-term credits may be used. </a:t>
            </a:r>
          </a:p>
          <a:p>
            <a:pPr lvl="1"/>
            <a:r>
              <a:rPr lang="en-US" dirty="0" smtClean="0"/>
              <a:t>They can, provided that they fall within the academic year (before graduation).</a:t>
            </a:r>
          </a:p>
          <a:p>
            <a:r>
              <a:rPr lang="en-US" dirty="0">
                <a:solidFill>
                  <a:srgbClr val="0079C2"/>
                </a:solidFill>
              </a:rPr>
              <a:t>&lt;INSERT </a:t>
            </a:r>
            <a:r>
              <a:rPr lang="en-US" dirty="0" smtClean="0">
                <a:solidFill>
                  <a:srgbClr val="0079C2"/>
                </a:solidFill>
              </a:rPr>
              <a:t>INFORMATION HERE ABOUT YOUR INSTITUTION’S MINI-TERMS HERE, AND WHETHER THEY COUNT TOWARD THE REQUIREMENT.&gt;</a:t>
            </a:r>
            <a:endParaRPr lang="en-US" dirty="0">
              <a:solidFill>
                <a:srgbClr val="0079C2"/>
              </a:solidFill>
            </a:endParaRPr>
          </a:p>
          <a:p>
            <a:r>
              <a:rPr lang="en-US" b="1" dirty="0" smtClean="0"/>
              <a:t>Reinforce</a:t>
            </a:r>
            <a:r>
              <a:rPr lang="en-US" dirty="0" smtClean="0"/>
              <a:t> that summer classes do not count towards this requirement.</a:t>
            </a:r>
          </a:p>
          <a:p>
            <a:r>
              <a:rPr lang="en-US" b="1" dirty="0" smtClean="0"/>
              <a:t>Check</a:t>
            </a:r>
            <a:r>
              <a:rPr lang="en-US" dirty="0" smtClean="0"/>
              <a:t> for questions from the group.</a:t>
            </a:r>
          </a:p>
          <a:p>
            <a:r>
              <a:rPr lang="en-US" b="1" dirty="0" smtClean="0"/>
              <a:t>Transition: </a:t>
            </a:r>
            <a:r>
              <a:rPr lang="en-US" dirty="0" smtClean="0"/>
              <a:t>“</a:t>
            </a:r>
            <a:r>
              <a:rPr lang="en-US" i="1" dirty="0" smtClean="0"/>
              <a:t>Summer classes can count toward our next requirement</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6</a:t>
            </a:fld>
            <a:endParaRPr lang="en-US"/>
          </a:p>
        </p:txBody>
      </p:sp>
      <p:pic>
        <p:nvPicPr>
          <p:cNvPr id="7"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5916168"/>
            <a:ext cx="284162" cy="284162"/>
          </a:xfrm>
          <a:prstGeom prst="rect">
            <a:avLst/>
          </a:prstGeom>
          <a:noFill/>
        </p:spPr>
      </p:pic>
      <p:pic>
        <p:nvPicPr>
          <p:cNvPr id="8"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7132320"/>
            <a:ext cx="284162" cy="284162"/>
          </a:xfrm>
          <a:prstGeom prst="rect">
            <a:avLst/>
          </a:prstGeom>
          <a:noFill/>
        </p:spPr>
      </p:pic>
      <p:sp>
        <p:nvSpPr>
          <p:cNvPr id="10" name="TextBox 9"/>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(3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6022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a:t>
            </a:r>
            <a:r>
              <a:rPr lang="en-US" dirty="0" smtClean="0"/>
              <a:t> that</a:t>
            </a:r>
            <a:r>
              <a:rPr lang="en-US" baseline="0" dirty="0" smtClean="0"/>
              <a:t> s</a:t>
            </a:r>
            <a:r>
              <a:rPr lang="en-US" dirty="0" smtClean="0"/>
              <a:t>tudent-athletes must earn at least 24 credit hours during any year in which they are enrolled full-time.</a:t>
            </a:r>
          </a:p>
          <a:p>
            <a:r>
              <a:rPr lang="en-US" b="1" dirty="0" smtClean="0"/>
              <a:t>Tell</a:t>
            </a:r>
            <a:r>
              <a:rPr lang="en-US" dirty="0" smtClean="0"/>
              <a:t> the group that summer hours can be used to meet this requirement.</a:t>
            </a:r>
          </a:p>
          <a:p>
            <a:r>
              <a:rPr lang="en-US" b="1" dirty="0" smtClean="0"/>
              <a:t>Explain</a:t>
            </a:r>
            <a:r>
              <a:rPr lang="en-US" dirty="0" smtClean="0"/>
              <a:t> that this requirement is calculated starting in the Fall term.</a:t>
            </a:r>
          </a:p>
          <a:p>
            <a:r>
              <a:rPr lang="en-US" b="1" dirty="0" smtClean="0"/>
              <a:t>Note </a:t>
            </a:r>
            <a:r>
              <a:rPr lang="en-US" dirty="0" smtClean="0"/>
              <a:t>that there is a cumulative option that can be applied at the end of the second year. For student-athletes to take advantage of the 48-hour cumulative method, they must complete </a:t>
            </a:r>
            <a:r>
              <a:rPr lang="en-US" u="sng" dirty="0" smtClean="0"/>
              <a:t>more</a:t>
            </a:r>
            <a:r>
              <a:rPr lang="en-US" dirty="0" smtClean="0"/>
              <a:t> than 24 credit hours their first year.</a:t>
            </a:r>
          </a:p>
          <a:p>
            <a:pPr lvl="1"/>
            <a:r>
              <a:rPr lang="en-US" dirty="0" smtClean="0"/>
              <a:t>As an example, if Joe earns 27 credits his first year and 21 in his second year, he has met the requirement </a:t>
            </a:r>
            <a:r>
              <a:rPr lang="en-US" dirty="0"/>
              <a:t>by earning 48 </a:t>
            </a:r>
            <a:r>
              <a:rPr lang="en-US" dirty="0" smtClean="0"/>
              <a:t>credits in </a:t>
            </a:r>
            <a:r>
              <a:rPr lang="en-US" dirty="0"/>
              <a:t>the first two years, even </a:t>
            </a:r>
            <a:r>
              <a:rPr lang="en-US" dirty="0" smtClean="0"/>
              <a:t>though he did not earn 24 credits in year 2.</a:t>
            </a:r>
          </a:p>
          <a:p>
            <a:r>
              <a:rPr lang="en-US" b="1" dirty="0" smtClean="0"/>
              <a:t>Transition</a:t>
            </a:r>
            <a:r>
              <a:rPr lang="en-US" dirty="0" smtClean="0"/>
              <a:t>: “</a:t>
            </a:r>
            <a:r>
              <a:rPr lang="en-US" i="1" dirty="0" smtClean="0"/>
              <a:t>We’re almost there! We know how many credit hours are needed, so let’s take a quick look at how you need to perform in those classes.”</a:t>
            </a:r>
          </a:p>
        </p:txBody>
      </p:sp>
      <p:sp>
        <p:nvSpPr>
          <p:cNvPr id="4" name="Slide Number Placeholder 3"/>
          <p:cNvSpPr>
            <a:spLocks noGrp="1"/>
          </p:cNvSpPr>
          <p:nvPr>
            <p:ph type="sldNum" sz="quarter" idx="10"/>
          </p:nvPr>
        </p:nvSpPr>
        <p:spPr/>
        <p:txBody>
          <a:bodyPr/>
          <a:lstStyle/>
          <a:p>
            <a:fld id="{CD6AEC78-FEC8-4061-954C-2982A0F253D5}" type="slidenum">
              <a:rPr lang="en-US" smtClean="0"/>
              <a:pPr/>
              <a:t>7</a:t>
            </a:fld>
            <a:endParaRPr lang="en-US"/>
          </a:p>
        </p:txBody>
      </p:sp>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(4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66765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Tell </a:t>
            </a:r>
            <a:r>
              <a:rPr lang="en-US" dirty="0" smtClean="0"/>
              <a:t>the group that you must have a 2.0 cumulative GPA to maintain eligibility.</a:t>
            </a:r>
          </a:p>
          <a:p>
            <a:r>
              <a:rPr lang="en-US" b="1" dirty="0" smtClean="0"/>
              <a:t>Ask </a:t>
            </a:r>
            <a:r>
              <a:rPr lang="en-US" dirty="0" smtClean="0"/>
              <a:t>the group how this is calculated</a:t>
            </a:r>
            <a:r>
              <a:rPr lang="en-US" b="1" dirty="0" smtClean="0"/>
              <a:t>.</a:t>
            </a:r>
          </a:p>
          <a:p>
            <a:r>
              <a:rPr lang="en-US" b="1" dirty="0" smtClean="0"/>
              <a:t>Tell </a:t>
            </a:r>
            <a:r>
              <a:rPr lang="en-US" dirty="0" smtClean="0"/>
              <a:t>the group that this is calculated based on the same method used for calculating GPA for all students.</a:t>
            </a:r>
          </a:p>
          <a:p>
            <a:pPr lvl="1"/>
            <a:r>
              <a:rPr lang="en-US" dirty="0" smtClean="0">
                <a:solidFill>
                  <a:srgbClr val="0079C2"/>
                </a:solidFill>
              </a:rPr>
              <a:t>&lt;INSERT INSTITUTION’S METHOD FOR CALCULATING GPA&gt;</a:t>
            </a:r>
          </a:p>
          <a:p>
            <a:r>
              <a:rPr lang="en-US" b="1" dirty="0" smtClean="0"/>
              <a:t>Explain </a:t>
            </a:r>
            <a:r>
              <a:rPr lang="en-US" dirty="0" smtClean="0"/>
              <a:t>that this is the cumulative GPA. If you do not meet the requirement, you can be recertified the following term if your cumulative GPA is at or above 2.0 at that time.</a:t>
            </a:r>
          </a:p>
          <a:p>
            <a:r>
              <a:rPr lang="en-US" b="1" dirty="0" smtClean="0"/>
              <a:t>Transition</a:t>
            </a:r>
            <a:r>
              <a:rPr lang="en-US" dirty="0" smtClean="0"/>
              <a:t>: </a:t>
            </a:r>
            <a:r>
              <a:rPr lang="en-US" i="1" dirty="0" smtClean="0"/>
              <a:t>“And now, the final piece of the puzzle.”</a:t>
            </a:r>
            <a:endParaRPr lang="en-US" i="1"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8</a:t>
            </a:fld>
            <a:endParaRPr lang="en-US"/>
          </a:p>
        </p:txBody>
      </p:sp>
      <p:pic>
        <p:nvPicPr>
          <p:cNvPr id="7"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4592638"/>
            <a:ext cx="284162" cy="284162"/>
          </a:xfrm>
          <a:prstGeom prst="rect">
            <a:avLst/>
          </a:prstGeom>
          <a:noFill/>
        </p:spPr>
      </p:pic>
      <p:sp>
        <p:nvSpPr>
          <p:cNvPr id="9" name="TextBox 8"/>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(5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7486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Note </a:t>
            </a:r>
            <a:r>
              <a:rPr lang="en-US" b="0" dirty="0" smtClean="0"/>
              <a:t>that</a:t>
            </a:r>
            <a:r>
              <a:rPr lang="en-US" b="0" baseline="0" dirty="0" smtClean="0"/>
              <a:t> student-athletes need to have all the bases covered to stay on the path to graduation. Declaring a degree is a critical part of the journey.</a:t>
            </a:r>
            <a:endParaRPr lang="en-US" b="1" dirty="0" smtClean="0"/>
          </a:p>
          <a:p>
            <a:r>
              <a:rPr lang="en-US" b="1" dirty="0" smtClean="0"/>
              <a:t>Explain</a:t>
            </a:r>
            <a:r>
              <a:rPr lang="en-US" dirty="0" smtClean="0"/>
              <a:t> that you must declare a degree by the beginning of your 5</a:t>
            </a:r>
            <a:r>
              <a:rPr lang="en-US" baseline="30000" dirty="0" smtClean="0"/>
              <a:t>th</a:t>
            </a:r>
            <a:r>
              <a:rPr lang="en-US" dirty="0" smtClean="0"/>
              <a:t> semester (typically your 3</a:t>
            </a:r>
            <a:r>
              <a:rPr lang="en-US" baseline="30000" dirty="0" smtClean="0"/>
              <a:t>rd</a:t>
            </a:r>
            <a:r>
              <a:rPr lang="en-US" dirty="0" smtClean="0"/>
              <a:t> year).</a:t>
            </a:r>
          </a:p>
          <a:p>
            <a:r>
              <a:rPr lang="en-US" b="1" dirty="0" smtClean="0"/>
              <a:t>Tell</a:t>
            </a:r>
            <a:r>
              <a:rPr lang="en-US" dirty="0" smtClean="0"/>
              <a:t> the group from the 5</a:t>
            </a:r>
            <a:r>
              <a:rPr lang="en-US" baseline="30000" dirty="0" smtClean="0"/>
              <a:t>th</a:t>
            </a:r>
            <a:r>
              <a:rPr lang="en-US" dirty="0" smtClean="0"/>
              <a:t> semester onward, credits must apply to the degree to meet the other requirements:</a:t>
            </a:r>
          </a:p>
          <a:p>
            <a:pPr lvl="1"/>
            <a:r>
              <a:rPr lang="en-US" dirty="0" smtClean="0"/>
              <a:t>9 credit hours per semester;</a:t>
            </a:r>
          </a:p>
          <a:p>
            <a:pPr lvl="1"/>
            <a:r>
              <a:rPr lang="en-US" dirty="0" smtClean="0"/>
              <a:t>18 credit hours per academic year; </a:t>
            </a:r>
          </a:p>
          <a:p>
            <a:pPr lvl="1"/>
            <a:r>
              <a:rPr lang="en-US" dirty="0" smtClean="0"/>
              <a:t>24 credit hours per year.</a:t>
            </a:r>
          </a:p>
          <a:p>
            <a:r>
              <a:rPr lang="en-US" b="1" dirty="0" smtClean="0"/>
              <a:t>Click</a:t>
            </a:r>
            <a:r>
              <a:rPr lang="en-US" b="0" dirty="0" smtClean="0"/>
              <a:t> to reveal the verbal declarations note.</a:t>
            </a:r>
            <a:endParaRPr lang="en-US" b="1" dirty="0" smtClean="0"/>
          </a:p>
          <a:p>
            <a:r>
              <a:rPr lang="en-US" b="1" dirty="0" smtClean="0"/>
              <a:t>Remind </a:t>
            </a:r>
            <a:r>
              <a:rPr lang="en-US" dirty="0" smtClean="0"/>
              <a:t>the group that the degree declaration must be documented.</a:t>
            </a:r>
          </a:p>
          <a:p>
            <a:pPr lvl="1"/>
            <a:r>
              <a:rPr lang="en-US" b="1" dirty="0" smtClean="0"/>
              <a:t>Verbal declarations do not count!</a:t>
            </a:r>
          </a:p>
          <a:p>
            <a:r>
              <a:rPr lang="en-US" b="1" dirty="0" smtClean="0"/>
              <a:t>Reinforce</a:t>
            </a:r>
            <a:r>
              <a:rPr lang="en-US" dirty="0" smtClean="0"/>
              <a:t> that you should think about your degree decision in advance and talk with your advisor about it as early as possible – not just when you get to your third year. Eligibility is important, but your career goals after college are even more important!</a:t>
            </a:r>
            <a:endParaRPr lang="en-US" b="1" dirty="0" smtClean="0"/>
          </a:p>
          <a:p>
            <a:r>
              <a:rPr lang="en-US" b="1" dirty="0" smtClean="0"/>
              <a:t>Transition:</a:t>
            </a:r>
            <a:r>
              <a:rPr lang="en-US" dirty="0" smtClean="0"/>
              <a:t> “</a:t>
            </a:r>
            <a:r>
              <a:rPr lang="en-US" i="1" dirty="0" smtClean="0"/>
              <a:t>Remember, this is all about staying on track for your degree</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9</a:t>
            </a:fld>
            <a:endParaRPr lang="en-US"/>
          </a:p>
        </p:txBody>
      </p:sp>
      <p:pic>
        <p:nvPicPr>
          <p:cNvPr id="9" name="Picture 22" descr="j0430970[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5155" y="6400800"/>
            <a:ext cx="502355" cy="338332"/>
          </a:xfrm>
          <a:prstGeom prst="rect">
            <a:avLst/>
          </a:prstGeom>
          <a:noFill/>
          <a:ln w="9525">
            <a:noFill/>
            <a:miter lim="800000"/>
            <a:headEnd/>
            <a:tailEnd/>
          </a:ln>
        </p:spPr>
      </p:pic>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(6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81371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700375"/>
            <a:ext cx="9144000" cy="2169170"/>
          </a:xfrm>
          <a:prstGeom prst="rect">
            <a:avLst/>
          </a:prstGeom>
          <a:noFill/>
          <a:ln w="9525">
            <a:noFill/>
            <a:miter lim="800000"/>
            <a:headEnd/>
            <a:tailEnd/>
          </a:ln>
        </p:spPr>
      </p:pic>
      <p:sp>
        <p:nvSpPr>
          <p:cNvPr id="2" name="Title 1"/>
          <p:cNvSpPr>
            <a:spLocks noGrp="1"/>
          </p:cNvSpPr>
          <p:nvPr>
            <p:ph type="ctrTitle" hasCustomPrompt="1"/>
          </p:nvPr>
        </p:nvSpPr>
        <p:spPr>
          <a:xfrm>
            <a:off x="685800" y="2667000"/>
            <a:ext cx="7772400" cy="1470025"/>
          </a:xfrm>
        </p:spPr>
        <p:txBody>
          <a:bodyPr/>
          <a:lstStyle>
            <a:lvl1pPr algn="ctr">
              <a:defRPr baseline="0">
                <a:latin typeface="Arial" pitchFamily="34" charset="0"/>
                <a:cs typeface="Arial" pitchFamily="34" charset="0"/>
              </a:defRPr>
            </a:lvl1pPr>
          </a:lstStyle>
          <a:p>
            <a:r>
              <a:rPr lang="en-US" dirty="0" smtClean="0"/>
              <a:t>Path to Graduation</a:t>
            </a:r>
            <a:endParaRPr lang="en-US" dirty="0"/>
          </a:p>
        </p:txBody>
      </p:sp>
      <p:sp>
        <p:nvSpPr>
          <p:cNvPr id="3" name="Subtitle 2"/>
          <p:cNvSpPr>
            <a:spLocks noGrp="1"/>
          </p:cNvSpPr>
          <p:nvPr>
            <p:ph type="subTitle" idx="1" hasCustomPrompt="1"/>
          </p:nvPr>
        </p:nvSpPr>
        <p:spPr>
          <a:xfrm>
            <a:off x="1371600" y="4191000"/>
            <a:ext cx="6400800" cy="990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&lt;enter date here&gt;</a:t>
            </a:r>
            <a:endParaRPr lang="en-US" dirty="0"/>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3173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048DE-F63C-4082-94A2-EFC91EA5C167}"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048DE-F63C-4082-94A2-EFC91EA5C167}" type="datetimeFigureOut">
              <a:rPr lang="en-US" smtClean="0"/>
              <a:pPr/>
              <a:t>10/7/2015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048DE-F63C-4082-94A2-EFC91EA5C167}" type="datetimeFigureOut">
              <a:rPr lang="en-US" smtClean="0"/>
              <a:pPr/>
              <a:t>10/7/2015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048DE-F63C-4082-94A2-EFC91EA5C167}" type="datetimeFigureOut">
              <a:rPr lang="en-US" smtClean="0"/>
              <a:pPr/>
              <a:t>10/7/2015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048DE-F63C-4082-94A2-EFC91EA5C167}"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048DE-F63C-4082-94A2-EFC91EA5C167}"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79216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52400" y="1376988"/>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048DE-F63C-4082-94A2-EFC91EA5C167}" type="datetimeFigureOut">
              <a:rPr lang="en-US" smtClean="0"/>
              <a:pPr/>
              <a:t>10/7/2015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32E71-1BAF-4BDF-891F-5D80A0158E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ts val="600"/>
        </a:spcBef>
        <a:spcAft>
          <a:spcPts val="600"/>
        </a:spcAft>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600"/>
        </a:spcBef>
        <a:spcAft>
          <a:spcPts val="60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this template:</a:t>
            </a:r>
            <a:endParaRPr lang="en-US" dirty="0"/>
          </a:p>
        </p:txBody>
      </p:sp>
      <p:sp>
        <p:nvSpPr>
          <p:cNvPr id="5" name="Content Placeholder 4"/>
          <p:cNvSpPr>
            <a:spLocks noGrp="1"/>
          </p:cNvSpPr>
          <p:nvPr>
            <p:ph idx="1"/>
          </p:nvPr>
        </p:nvSpPr>
        <p:spPr>
          <a:xfrm>
            <a:off x="152400" y="1066800"/>
            <a:ext cx="8763000" cy="5481012"/>
          </a:xfrm>
        </p:spPr>
        <p:txBody>
          <a:bodyPr>
            <a:normAutofit/>
          </a:bodyPr>
          <a:lstStyle/>
          <a:p>
            <a:pPr marL="0" indent="0">
              <a:buNone/>
            </a:pPr>
            <a:r>
              <a:rPr lang="en-US" sz="1500" b="1" dirty="0" smtClean="0"/>
              <a:t>Purpose</a:t>
            </a:r>
          </a:p>
          <a:p>
            <a:r>
              <a:rPr lang="en-US" sz="1500" dirty="0" smtClean="0"/>
              <a:t>This presentation is intended to inform student-athletes on the new Path to Graduation requirements.</a:t>
            </a:r>
          </a:p>
          <a:p>
            <a:r>
              <a:rPr lang="en-US" sz="1500" dirty="0" smtClean="0"/>
              <a:t>Use this presentation when sharing the requirements with groups of student-athletes, or in one-on-one situations as appropriate.</a:t>
            </a:r>
          </a:p>
          <a:p>
            <a:r>
              <a:rPr lang="en-US" sz="1500" dirty="0" smtClean="0"/>
              <a:t>The primary focus of this presentation is Progress Toward Degree. Content on two-year college transfer requirements is located at the end of the presentation.</a:t>
            </a:r>
          </a:p>
          <a:p>
            <a:pPr marL="0" indent="0">
              <a:buNone/>
            </a:pPr>
            <a:r>
              <a:rPr lang="en-US" sz="1500" b="1" dirty="0" smtClean="0"/>
              <a:t>Customization</a:t>
            </a:r>
          </a:p>
          <a:p>
            <a:r>
              <a:rPr lang="en-US" sz="1500" dirty="0" smtClean="0"/>
              <a:t>This presentation includes the NCAA Division II Path to Graduation requirements, and is branded with NCAA logos and color schemes. Customize the content and images as appropriate for your institution.</a:t>
            </a:r>
          </a:p>
          <a:p>
            <a:r>
              <a:rPr lang="en-US" sz="1500" dirty="0" smtClean="0"/>
              <a:t>Notes in blue within the facilitator direction indicate specific places you may want to add institution-specific information (e.g., Good Academic Standing, etc.).</a:t>
            </a:r>
          </a:p>
          <a:p>
            <a:pPr marL="0" indent="0">
              <a:buNone/>
            </a:pPr>
            <a:r>
              <a:rPr lang="en-US" sz="1500" b="1" dirty="0" smtClean="0"/>
              <a:t>Using this slide deck</a:t>
            </a:r>
          </a:p>
          <a:p>
            <a:r>
              <a:rPr lang="en-US" sz="1500" dirty="0" smtClean="0"/>
              <a:t>Content on each slide is intended to reinforce the must-have key points (it’s not a script).</a:t>
            </a:r>
          </a:p>
          <a:p>
            <a:r>
              <a:rPr lang="en-US" sz="1500" dirty="0" smtClean="0"/>
              <a:t>Specific facilitator notes are located in the Notes Page View of this document. View and/or print the Notes Page View of this file to see all the relevant content.</a:t>
            </a:r>
            <a:endParaRPr lang="en-US" sz="1500" dirty="0"/>
          </a:p>
        </p:txBody>
      </p:sp>
    </p:spTree>
    <p:extLst>
      <p:ext uri="{BB962C8B-B14F-4D97-AF65-F5344CB8AC3E}">
        <p14:creationId xmlns:p14="http://schemas.microsoft.com/office/powerpoint/2010/main" val="1856405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licia\AppData\Local\Temp\SNAGHTML987c4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601"/>
            <a:ext cx="8250638" cy="68827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it matters</a:t>
            </a:r>
            <a:endParaRPr lang="en-US" dirty="0"/>
          </a:p>
        </p:txBody>
      </p:sp>
      <p:sp>
        <p:nvSpPr>
          <p:cNvPr id="13" name="Rectangle 12"/>
          <p:cNvSpPr/>
          <p:nvPr/>
        </p:nvSpPr>
        <p:spPr>
          <a:xfrm>
            <a:off x="0" y="3657600"/>
            <a:ext cx="5181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12 hours/term = degree in 5-6 years</a:t>
            </a:r>
            <a:endParaRPr lang="en-US" sz="2200" dirty="0">
              <a:latin typeface="Arial" panose="020B0604020202020204" pitchFamily="34" charset="0"/>
              <a:cs typeface="Arial" panose="020B0604020202020204" pitchFamily="34" charset="0"/>
            </a:endParaRPr>
          </a:p>
        </p:txBody>
      </p:sp>
      <p:sp>
        <p:nvSpPr>
          <p:cNvPr id="14" name="Rectangle 13"/>
          <p:cNvSpPr/>
          <p:nvPr/>
        </p:nvSpPr>
        <p:spPr>
          <a:xfrm>
            <a:off x="-13855" y="4876800"/>
            <a:ext cx="5181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15 hours/term = degree in 4-5 years</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NCAA Division II: Make Graduation Yours</a:t>
            </a:r>
            <a:endParaRPr lang="en-US" dirty="0"/>
          </a:p>
        </p:txBody>
      </p:sp>
      <p:sp>
        <p:nvSpPr>
          <p:cNvPr id="7" name="Content Placeholder 2"/>
          <p:cNvSpPr txBox="1">
            <a:spLocks/>
          </p:cNvSpPr>
          <p:nvPr/>
        </p:nvSpPr>
        <p:spPr>
          <a:xfrm>
            <a:off x="0" y="762000"/>
            <a:ext cx="7772400" cy="1213812"/>
          </a:xfrm>
          <a:prstGeom prst="rect">
            <a:avLst/>
          </a:prstGeom>
        </p:spPr>
        <p:txBody>
          <a:bodyPr>
            <a:noAutofit/>
          </a:bodyPr>
          <a:lstStyle>
            <a:lvl1pPr marL="342900" indent="-342900" algn="l" defTabSz="914400" rtl="0" eaLnBrk="1" latinLnBrk="0" hangingPunct="1">
              <a:spcBef>
                <a:spcPts val="600"/>
              </a:spcBef>
              <a:spcAft>
                <a:spcPts val="600"/>
              </a:spcAft>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600"/>
              </a:spcBef>
              <a:spcAft>
                <a:spcPts val="60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7500" b="1" dirty="0" smtClean="0">
                <a:solidFill>
                  <a:srgbClr val="0079C2"/>
                </a:solidFill>
                <a:effectLst>
                  <a:outerShdw blurRad="38100" dist="38100" dir="2700000" algn="tl">
                    <a:srgbClr val="000000">
                      <a:alpha val="43137"/>
                    </a:srgbClr>
                  </a:outerShdw>
                </a:effectLst>
              </a:rPr>
              <a:t>TOOLKIT</a:t>
            </a:r>
            <a:endParaRPr lang="en-US" sz="7500" b="1" dirty="0">
              <a:solidFill>
                <a:srgbClr val="0079C2"/>
              </a:solidFill>
              <a:effectLst>
                <a:outerShdw blurRad="38100" dist="38100" dir="2700000" algn="tl">
                  <a:srgbClr val="000000">
                    <a:alpha val="43137"/>
                  </a:srgbClr>
                </a:outerShdw>
              </a:effectLst>
            </a:endParaRPr>
          </a:p>
        </p:txBody>
      </p:sp>
      <p:pic>
        <p:nvPicPr>
          <p:cNvPr id="8" name="Picture 4" descr="C:\Users\Alicia\AppData\Local\Temp\SNAGHTML1d322b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799"/>
            <a:ext cx="9144000" cy="502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icia\AppData\Local\Temp\SNAGHTML1d65ecf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
            <a:ext cx="51816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Check Your Knowledge</a:t>
            </a:r>
            <a:endParaRPr lang="en-US" dirty="0"/>
          </a:p>
        </p:txBody>
      </p:sp>
      <p:sp>
        <p:nvSpPr>
          <p:cNvPr id="7" name="Rectangle 6"/>
          <p:cNvSpPr/>
          <p:nvPr/>
        </p:nvSpPr>
        <p:spPr>
          <a:xfrm>
            <a:off x="-2" y="2003299"/>
            <a:ext cx="3691661" cy="11430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Navigate to the scenarios.</a:t>
            </a:r>
            <a:endParaRPr lang="en-US" sz="2200" dirty="0">
              <a:latin typeface="Arial" panose="020B0604020202020204" pitchFamily="34" charset="0"/>
              <a:cs typeface="Arial" panose="020B0604020202020204" pitchFamily="34" charset="0"/>
            </a:endParaRPr>
          </a:p>
        </p:txBody>
      </p:sp>
      <p:sp>
        <p:nvSpPr>
          <p:cNvPr id="8" name="Rectangle 7"/>
          <p:cNvSpPr/>
          <p:nvPr/>
        </p:nvSpPr>
        <p:spPr>
          <a:xfrm>
            <a:off x="-2" y="3329781"/>
            <a:ext cx="3691661" cy="11430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Complete the assigned scenarios.</a:t>
            </a:r>
            <a:endParaRPr lang="en-US" sz="2200" dirty="0">
              <a:latin typeface="Arial" panose="020B0604020202020204" pitchFamily="34" charset="0"/>
              <a:cs typeface="Arial" panose="020B0604020202020204" pitchFamily="34" charset="0"/>
            </a:endParaRPr>
          </a:p>
        </p:txBody>
      </p:sp>
      <p:sp>
        <p:nvSpPr>
          <p:cNvPr id="9" name="Rectangle 8"/>
          <p:cNvSpPr/>
          <p:nvPr/>
        </p:nvSpPr>
        <p:spPr>
          <a:xfrm>
            <a:off x="-2" y="4656263"/>
            <a:ext cx="3691661" cy="11430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Ask questions.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50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Review</a:t>
            </a:r>
            <a:endParaRPr lang="en-US" dirty="0"/>
          </a:p>
        </p:txBody>
      </p:sp>
      <p:pic>
        <p:nvPicPr>
          <p:cNvPr id="22" name="Picture 8" descr="C:\Users\Alicia\AppData\Local\Temp\SNAGHTML15acd54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977" b="6299"/>
          <a:stretch/>
        </p:blipFill>
        <p:spPr bwMode="auto">
          <a:xfrm>
            <a:off x="0" y="736761"/>
            <a:ext cx="9144000" cy="612123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33082" y="4056863"/>
            <a:ext cx="2063309" cy="2362200"/>
            <a:chOff x="309282" y="4114800"/>
            <a:chExt cx="2063309" cy="2362200"/>
          </a:xfrm>
        </p:grpSpPr>
        <p:sp>
          <p:nvSpPr>
            <p:cNvPr id="24" name="Rectangle 23"/>
            <p:cNvSpPr/>
            <p:nvPr/>
          </p:nvSpPr>
          <p:spPr>
            <a:xfrm>
              <a:off x="309282" y="4114800"/>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24</a:t>
              </a:r>
              <a:endParaRPr lang="en-US" sz="10000" b="1" dirty="0">
                <a:effectLst>
                  <a:outerShdw blurRad="38100" dist="38100" dir="2700000" algn="tl">
                    <a:srgbClr val="000000">
                      <a:alpha val="43137"/>
                    </a:srgbClr>
                  </a:outerShdw>
                </a:effectLst>
                <a:latin typeface="Arial"/>
                <a:cs typeface="Arial"/>
              </a:endParaRPr>
            </a:p>
          </p:txBody>
        </p:sp>
        <p:sp>
          <p:nvSpPr>
            <p:cNvPr id="25" name="Rectangle 24"/>
            <p:cNvSpPr/>
            <p:nvPr/>
          </p:nvSpPr>
          <p:spPr>
            <a:xfrm>
              <a:off x="315191" y="4114800"/>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FULL YEAR</a:t>
              </a:r>
              <a:endParaRPr lang="en-US" dirty="0">
                <a:latin typeface="Arial"/>
                <a:cs typeface="Arial"/>
              </a:endParaRPr>
            </a:p>
          </p:txBody>
        </p:sp>
      </p:grpSp>
      <p:grpSp>
        <p:nvGrpSpPr>
          <p:cNvPr id="26" name="Group 25"/>
          <p:cNvGrpSpPr/>
          <p:nvPr/>
        </p:nvGrpSpPr>
        <p:grpSpPr>
          <a:xfrm>
            <a:off x="2436973" y="4059022"/>
            <a:ext cx="2058827" cy="2362200"/>
            <a:chOff x="4719918" y="4128247"/>
            <a:chExt cx="2058827" cy="2362200"/>
          </a:xfrm>
        </p:grpSpPr>
        <p:sp>
          <p:nvSpPr>
            <p:cNvPr id="27" name="Rectangle 26"/>
            <p:cNvSpPr/>
            <p:nvPr/>
          </p:nvSpPr>
          <p:spPr>
            <a:xfrm>
              <a:off x="4719918" y="4128247"/>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c</a:t>
              </a:r>
              <a:r>
                <a:rPr lang="en-US" sz="2500" dirty="0" smtClean="0">
                  <a:latin typeface="Arial"/>
                  <a:cs typeface="Arial"/>
                </a:rPr>
                <a:t>umulative</a:t>
              </a:r>
              <a:r>
                <a:rPr lang="en-US" sz="10000" b="1" dirty="0" smtClean="0">
                  <a:effectLst>
                    <a:outerShdw blurRad="38100" dist="38100" dir="2700000" algn="tl">
                      <a:srgbClr val="000000">
                        <a:alpha val="43137"/>
                      </a:srgbClr>
                    </a:outerShdw>
                  </a:effectLst>
                  <a:latin typeface="Arial"/>
                  <a:cs typeface="Arial"/>
                </a:rPr>
                <a:t>2.0</a:t>
              </a:r>
              <a:endParaRPr lang="en-US" sz="10000" b="1" dirty="0">
                <a:effectLst>
                  <a:outerShdw blurRad="38100" dist="38100" dir="2700000" algn="tl">
                    <a:srgbClr val="000000">
                      <a:alpha val="43137"/>
                    </a:srgbClr>
                  </a:outerShdw>
                </a:effectLst>
                <a:latin typeface="Arial"/>
                <a:cs typeface="Arial"/>
              </a:endParaRPr>
            </a:p>
          </p:txBody>
        </p:sp>
        <p:sp>
          <p:nvSpPr>
            <p:cNvPr id="28" name="Rectangle 27"/>
            <p:cNvSpPr/>
            <p:nvPr/>
          </p:nvSpPr>
          <p:spPr>
            <a:xfrm>
              <a:off x="4721345" y="4128247"/>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ANNUAL</a:t>
              </a:r>
              <a:endParaRPr lang="en-US" dirty="0">
                <a:latin typeface="Arial"/>
                <a:cs typeface="Arial"/>
              </a:endParaRPr>
            </a:p>
          </p:txBody>
        </p:sp>
      </p:grpSp>
      <p:grpSp>
        <p:nvGrpSpPr>
          <p:cNvPr id="29" name="Group 28"/>
          <p:cNvGrpSpPr/>
          <p:nvPr/>
        </p:nvGrpSpPr>
        <p:grpSpPr>
          <a:xfrm>
            <a:off x="228600" y="1563687"/>
            <a:ext cx="2057400" cy="2362200"/>
            <a:chOff x="2514600" y="1632912"/>
            <a:chExt cx="2057400" cy="2362200"/>
          </a:xfrm>
        </p:grpSpPr>
        <p:sp>
          <p:nvSpPr>
            <p:cNvPr id="30" name="Rectangle 29"/>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9</a:t>
              </a:r>
              <a:endParaRPr lang="en-US" sz="10000" b="1" dirty="0">
                <a:effectLst>
                  <a:outerShdw blurRad="38100" dist="38100" dir="2700000" algn="tl">
                    <a:srgbClr val="000000">
                      <a:alpha val="43137"/>
                    </a:srgbClr>
                  </a:outerShdw>
                </a:effectLst>
                <a:latin typeface="Arial"/>
                <a:cs typeface="Arial"/>
              </a:endParaRPr>
            </a:p>
          </p:txBody>
        </p:sp>
        <p:sp>
          <p:nvSpPr>
            <p:cNvPr id="31" name="Rectangle 30"/>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SEMESTER</a:t>
              </a:r>
              <a:endParaRPr lang="en-US" dirty="0">
                <a:latin typeface="Arial"/>
                <a:cs typeface="Arial"/>
              </a:endParaRPr>
            </a:p>
          </p:txBody>
        </p:sp>
      </p:grpSp>
      <p:grpSp>
        <p:nvGrpSpPr>
          <p:cNvPr id="32" name="Group 31"/>
          <p:cNvGrpSpPr/>
          <p:nvPr/>
        </p:nvGrpSpPr>
        <p:grpSpPr>
          <a:xfrm>
            <a:off x="2438400" y="1563687"/>
            <a:ext cx="2057400" cy="2362200"/>
            <a:chOff x="4724400" y="1632912"/>
            <a:chExt cx="2057400" cy="2362200"/>
          </a:xfrm>
        </p:grpSpPr>
        <p:sp>
          <p:nvSpPr>
            <p:cNvPr id="33" name="Rectangle 32"/>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18</a:t>
              </a:r>
              <a:endParaRPr lang="en-US" sz="10000" b="1" dirty="0">
                <a:effectLst>
                  <a:outerShdw blurRad="38100" dist="38100" dir="2700000" algn="tl">
                    <a:srgbClr val="000000">
                      <a:alpha val="43137"/>
                    </a:srgbClr>
                  </a:outerShdw>
                </a:effectLst>
                <a:latin typeface="Arial"/>
                <a:cs typeface="Arial"/>
              </a:endParaRPr>
            </a:p>
          </p:txBody>
        </p:sp>
        <p:sp>
          <p:nvSpPr>
            <p:cNvPr id="34" name="Rectangle 33"/>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extLst>
      <p:ext uri="{BB962C8B-B14F-4D97-AF65-F5344CB8AC3E}">
        <p14:creationId xmlns:p14="http://schemas.microsoft.com/office/powerpoint/2010/main" val="1472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Alicia\AppData\Local\Temp\SNAGHTML15aed8c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725" y="0"/>
            <a:ext cx="791527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Thank you!</a:t>
            </a:r>
            <a:endParaRPr lang="en-US" dirty="0"/>
          </a:p>
        </p:txBody>
      </p:sp>
      <p:sp>
        <p:nvSpPr>
          <p:cNvPr id="9" name="Content Placeholder 2"/>
          <p:cNvSpPr txBox="1">
            <a:spLocks/>
          </p:cNvSpPr>
          <p:nvPr/>
        </p:nvSpPr>
        <p:spPr>
          <a:xfrm>
            <a:off x="219075" y="2171700"/>
            <a:ext cx="7400925" cy="2514600"/>
          </a:xfrm>
          <a:prstGeom prst="rect">
            <a:avLst/>
          </a:prstGeom>
        </p:spPr>
        <p:txBody>
          <a:bodyPr>
            <a:noAutofit/>
          </a:bodyPr>
          <a:lstStyle>
            <a:lvl1pPr marL="342900" indent="-342900" algn="l" defTabSz="914400" rtl="0" eaLnBrk="1" latinLnBrk="0" hangingPunct="1">
              <a:spcBef>
                <a:spcPts val="600"/>
              </a:spcBef>
              <a:spcAft>
                <a:spcPts val="600"/>
              </a:spcAft>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600"/>
              </a:spcBef>
              <a:spcAft>
                <a:spcPts val="60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000" b="1" dirty="0" smtClean="0">
                <a:solidFill>
                  <a:srgbClr val="0079C2"/>
                </a:solidFill>
                <a:effectLst>
                  <a:outerShdw blurRad="38100" dist="38100" dir="2700000" algn="tl">
                    <a:srgbClr val="000000">
                      <a:alpha val="43137"/>
                    </a:srgbClr>
                  </a:outerShdw>
                </a:effectLst>
              </a:rPr>
              <a:t>Final</a:t>
            </a:r>
          </a:p>
          <a:p>
            <a:pPr marL="0" indent="0">
              <a:buFont typeface="Arial" pitchFamily="34" charset="0"/>
              <a:buNone/>
            </a:pPr>
            <a:r>
              <a:rPr lang="en-US" sz="6000" b="1" dirty="0">
                <a:solidFill>
                  <a:srgbClr val="0079C2"/>
                </a:solidFill>
                <a:effectLst>
                  <a:outerShdw blurRad="38100" dist="38100" dir="2700000" algn="tl">
                    <a:srgbClr val="000000">
                      <a:alpha val="43137"/>
                    </a:srgbClr>
                  </a:outerShdw>
                </a:effectLst>
              </a:rPr>
              <a:t>q</a:t>
            </a:r>
            <a:r>
              <a:rPr lang="en-US" sz="6000" b="1" dirty="0" smtClean="0">
                <a:solidFill>
                  <a:srgbClr val="0079C2"/>
                </a:solidFill>
                <a:effectLst>
                  <a:outerShdw blurRad="38100" dist="38100" dir="2700000" algn="tl">
                    <a:srgbClr val="000000">
                      <a:alpha val="43137"/>
                    </a:srgbClr>
                  </a:outerShdw>
                </a:effectLst>
              </a:rPr>
              <a:t>uestions?</a:t>
            </a:r>
            <a:endParaRPr lang="en-US" sz="6000" b="1" dirty="0">
              <a:solidFill>
                <a:srgbClr val="0079C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6740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Two-Year College transfer Requirements</a:t>
            </a:r>
            <a:endParaRPr lang="en-US" dirty="0"/>
          </a:p>
        </p:txBody>
      </p:sp>
      <p:sp>
        <p:nvSpPr>
          <p:cNvPr id="4" name="Text Placeholder 3"/>
          <p:cNvSpPr>
            <a:spLocks noGrp="1"/>
          </p:cNvSpPr>
          <p:nvPr>
            <p:ph type="body" idx="1"/>
          </p:nvPr>
        </p:nvSpPr>
        <p:spPr/>
        <p:txBody>
          <a:bodyPr/>
          <a:lstStyle/>
          <a:p>
            <a:r>
              <a:rPr lang="en-US" dirty="0" smtClean="0"/>
              <a:t>Additional information:</a:t>
            </a:r>
            <a:endParaRPr lang="en-US" dirty="0"/>
          </a:p>
        </p:txBody>
      </p:sp>
    </p:spTree>
    <p:extLst>
      <p:ext uri="{BB962C8B-B14F-4D97-AF65-F5344CB8AC3E}">
        <p14:creationId xmlns:p14="http://schemas.microsoft.com/office/powerpoint/2010/main" val="1701164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069848"/>
          </a:xfrm>
        </p:spPr>
        <p:txBody>
          <a:bodyPr>
            <a:normAutofit/>
          </a:bodyPr>
          <a:lstStyle/>
          <a:p>
            <a:r>
              <a:rPr lang="en-US" dirty="0" smtClean="0"/>
              <a:t>Situations:</a:t>
            </a:r>
            <a:br>
              <a:rPr lang="en-US" dirty="0" smtClean="0"/>
            </a:br>
            <a:r>
              <a:rPr lang="en-US" b="1" dirty="0" smtClean="0">
                <a:solidFill>
                  <a:srgbClr val="0079C2"/>
                </a:solidFill>
              </a:rPr>
              <a:t>Two-Year College Transfer</a:t>
            </a:r>
            <a:endParaRPr lang="en-US" b="1" dirty="0">
              <a:solidFill>
                <a:srgbClr val="0079C2"/>
              </a:solidFill>
            </a:endParaRPr>
          </a:p>
        </p:txBody>
      </p:sp>
      <p:pic>
        <p:nvPicPr>
          <p:cNvPr id="1026" name="Picture 2" descr="C:\Users\Alicia\AppData\Local\Temp\SNAGHTML177ad6a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333"/>
          <a:stretch/>
        </p:blipFill>
        <p:spPr bwMode="auto">
          <a:xfrm>
            <a:off x="5410200" y="0"/>
            <a:ext cx="37338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2286000"/>
            <a:ext cx="4038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Graduated from the two-year college</a:t>
            </a:r>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0" y="3419475"/>
            <a:ext cx="4038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High school qualifier; completed only one term</a:t>
            </a:r>
            <a:endParaRPr lang="en-US" sz="2200" dirty="0">
              <a:latin typeface="Arial" panose="020B0604020202020204" pitchFamily="34" charset="0"/>
              <a:cs typeface="Arial" panose="020B0604020202020204" pitchFamily="34" charset="0"/>
            </a:endParaRPr>
          </a:p>
        </p:txBody>
      </p:sp>
      <p:sp>
        <p:nvSpPr>
          <p:cNvPr id="7" name="Rectangle 6"/>
          <p:cNvSpPr/>
          <p:nvPr/>
        </p:nvSpPr>
        <p:spPr>
          <a:xfrm>
            <a:off x="-9525" y="4552950"/>
            <a:ext cx="4038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Attended for more than one term, but did not graduate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64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069848"/>
          </a:xfrm>
        </p:spPr>
        <p:txBody>
          <a:bodyPr>
            <a:normAutofit/>
          </a:bodyPr>
          <a:lstStyle/>
          <a:p>
            <a:r>
              <a:rPr lang="en-US" dirty="0" smtClean="0"/>
              <a:t>Two-Year College Transfer:</a:t>
            </a:r>
            <a:r>
              <a:rPr lang="en-US" dirty="0"/>
              <a:t/>
            </a:r>
            <a:br>
              <a:rPr lang="en-US" dirty="0"/>
            </a:br>
            <a:r>
              <a:rPr lang="en-US" b="1" dirty="0" smtClean="0">
                <a:solidFill>
                  <a:srgbClr val="0079C2"/>
                </a:solidFill>
              </a:rPr>
              <a:t>Graduated</a:t>
            </a:r>
            <a:endParaRPr lang="en-US" dirty="0"/>
          </a:p>
        </p:txBody>
      </p:sp>
      <p:sp>
        <p:nvSpPr>
          <p:cNvPr id="6" name="Rectangle 5"/>
          <p:cNvSpPr/>
          <p:nvPr/>
        </p:nvSpPr>
        <p:spPr>
          <a:xfrm>
            <a:off x="0" y="1828800"/>
            <a:ext cx="4038600" cy="13716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Attended full time for 2 semesters (or 3 quarters)</a:t>
            </a:r>
            <a:endParaRPr lang="en-US" sz="2200" dirty="0">
              <a:latin typeface="Arial" panose="020B0604020202020204" pitchFamily="34" charset="0"/>
              <a:cs typeface="Arial" panose="020B0604020202020204" pitchFamily="34" charset="0"/>
            </a:endParaRPr>
          </a:p>
        </p:txBody>
      </p:sp>
      <p:sp>
        <p:nvSpPr>
          <p:cNvPr id="7" name="Rectangle 6"/>
          <p:cNvSpPr/>
          <p:nvPr/>
        </p:nvSpPr>
        <p:spPr>
          <a:xfrm>
            <a:off x="5111363" y="1828800"/>
            <a:ext cx="4038600" cy="13716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25% of credits applied toward degree earned at the two-year institution</a:t>
            </a:r>
            <a:endParaRPr lang="en-US" sz="2200" dirty="0">
              <a:latin typeface="Arial" panose="020B0604020202020204" pitchFamily="34" charset="0"/>
              <a:cs typeface="Arial" panose="020B0604020202020204" pitchFamily="34" charset="0"/>
            </a:endParaRPr>
          </a:p>
        </p:txBody>
      </p:sp>
      <p:sp>
        <p:nvSpPr>
          <p:cNvPr id="3" name="TextBox 2"/>
          <p:cNvSpPr txBox="1"/>
          <p:nvPr/>
        </p:nvSpPr>
        <p:spPr>
          <a:xfrm>
            <a:off x="4054162" y="2237601"/>
            <a:ext cx="1016625" cy="553998"/>
          </a:xfrm>
          <a:prstGeom prst="rect">
            <a:avLst/>
          </a:prstGeom>
          <a:noFill/>
        </p:spPr>
        <p:txBody>
          <a:bodyPr wrap="none" rtlCol="0">
            <a:spAutoFit/>
          </a:bodyPr>
          <a:lstStyle/>
          <a:p>
            <a:r>
              <a:rPr lang="en-US" sz="3000" b="1" dirty="0" smtClean="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endParaRPr lang="en-US" sz="3000" b="1" dirty="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2" descr="C:\Users\Alicia\AppData\Local\Temp\SNAGHTML1d25a87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 y="3276600"/>
            <a:ext cx="9144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48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10600" cy="1069848"/>
          </a:xfrm>
        </p:spPr>
        <p:txBody>
          <a:bodyPr>
            <a:normAutofit/>
          </a:bodyPr>
          <a:lstStyle/>
          <a:p>
            <a:r>
              <a:rPr lang="en-US" dirty="0"/>
              <a:t>Two-Year College Transfer:</a:t>
            </a:r>
            <a:br>
              <a:rPr lang="en-US" dirty="0"/>
            </a:br>
            <a:r>
              <a:rPr lang="en-US" b="1" dirty="0" smtClean="0">
                <a:solidFill>
                  <a:srgbClr val="0079C2"/>
                </a:solidFill>
              </a:rPr>
              <a:t>High School Qualifier/Attended One Term</a:t>
            </a:r>
            <a:endParaRPr lang="en-US" dirty="0"/>
          </a:p>
        </p:txBody>
      </p:sp>
      <p:sp>
        <p:nvSpPr>
          <p:cNvPr id="5" name="Rectangle 4"/>
          <p:cNvSpPr/>
          <p:nvPr/>
        </p:nvSpPr>
        <p:spPr>
          <a:xfrm>
            <a:off x="0" y="2590800"/>
            <a:ext cx="3505200" cy="1676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Earned at least 12 transferable credit hours acceptable to a degree program at this institution</a:t>
            </a:r>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0" y="4495800"/>
            <a:ext cx="3505200" cy="835152"/>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2.2 GPA for the term</a:t>
            </a:r>
            <a:endParaRPr lang="en-US" sz="2200" dirty="0">
              <a:latin typeface="Arial" panose="020B0604020202020204" pitchFamily="34" charset="0"/>
              <a:cs typeface="Arial" panose="020B0604020202020204" pitchFamily="34" charset="0"/>
            </a:endParaRPr>
          </a:p>
        </p:txBody>
      </p:sp>
      <p:pic>
        <p:nvPicPr>
          <p:cNvPr id="8" name="Picture 2" descr="C:\Users\Alicia\AppData\Local\Temp\SNAGHTML1d26fe1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270"/>
          <a:stretch/>
        </p:blipFill>
        <p:spPr bwMode="auto">
          <a:xfrm>
            <a:off x="3733799" y="1205143"/>
            <a:ext cx="5410200" cy="565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1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6910"/>
            <a:ext cx="8991600" cy="1069848"/>
          </a:xfrm>
        </p:spPr>
        <p:txBody>
          <a:bodyPr>
            <a:normAutofit/>
          </a:bodyPr>
          <a:lstStyle/>
          <a:p>
            <a:r>
              <a:rPr lang="en-US" dirty="0"/>
              <a:t>Two-Year College Transfer:</a:t>
            </a:r>
            <a:br>
              <a:rPr lang="en-US" dirty="0"/>
            </a:br>
            <a:r>
              <a:rPr lang="en-US" sz="2800" b="1" dirty="0" smtClean="0">
                <a:solidFill>
                  <a:srgbClr val="0079C2"/>
                </a:solidFill>
              </a:rPr>
              <a:t>Attended More Than One Term/Did Not Graduate</a:t>
            </a:r>
            <a:endParaRPr lang="en-US" sz="2800" dirty="0"/>
          </a:p>
        </p:txBody>
      </p:sp>
      <p:sp>
        <p:nvSpPr>
          <p:cNvPr id="3" name="Rectangle 2"/>
          <p:cNvSpPr/>
          <p:nvPr/>
        </p:nvSpPr>
        <p:spPr>
          <a:xfrm>
            <a:off x="5334000" y="1905000"/>
            <a:ext cx="3809999" cy="835152"/>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Cumulative 2.2 GPA</a:t>
            </a:r>
            <a:endParaRPr lang="en-US" sz="2200" dirty="0">
              <a:latin typeface="Arial" panose="020B0604020202020204" pitchFamily="34" charset="0"/>
              <a:cs typeface="Arial" panose="020B0604020202020204" pitchFamily="34" charset="0"/>
            </a:endParaRPr>
          </a:p>
        </p:txBody>
      </p:sp>
      <p:sp>
        <p:nvSpPr>
          <p:cNvPr id="4" name="Rectangle 3"/>
          <p:cNvSpPr/>
          <p:nvPr/>
        </p:nvSpPr>
        <p:spPr>
          <a:xfrm>
            <a:off x="5334000" y="2895600"/>
            <a:ext cx="3810000" cy="9906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Attended full time at least 2 semesters (or 3 quarters)</a:t>
            </a:r>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5334178" y="4108704"/>
            <a:ext cx="3811479" cy="1911096"/>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Earned at least 12 transferable credit hours acceptable to a degree program at this institution each term</a:t>
            </a:r>
            <a:endParaRPr lang="en-US" sz="2200" dirty="0">
              <a:latin typeface="Arial" panose="020B0604020202020204" pitchFamily="34" charset="0"/>
              <a:cs typeface="Arial" panose="020B0604020202020204" pitchFamily="34" charset="0"/>
            </a:endParaRPr>
          </a:p>
        </p:txBody>
      </p:sp>
      <p:pic>
        <p:nvPicPr>
          <p:cNvPr id="8" name="Picture 2" descr="C:\Users\Alicia\AppData\Local\Temp\SNAGHTML1d283b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3024"/>
            <a:ext cx="5334000" cy="551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2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1"/>
            <a:ext cx="7772400" cy="1143000"/>
          </a:xfrm>
        </p:spPr>
        <p:txBody>
          <a:bodyPr/>
          <a:lstStyle/>
          <a:p>
            <a:r>
              <a:rPr lang="en-US" dirty="0" smtClean="0"/>
              <a:t>Path to Graduation Requirements</a:t>
            </a:r>
            <a:endParaRPr lang="en-US" dirty="0"/>
          </a:p>
        </p:txBody>
      </p:sp>
      <p:sp>
        <p:nvSpPr>
          <p:cNvPr id="3" name="Subtitle 2"/>
          <p:cNvSpPr>
            <a:spLocks noGrp="1"/>
          </p:cNvSpPr>
          <p:nvPr>
            <p:ph type="subTitle" idx="1"/>
          </p:nvPr>
        </p:nvSpPr>
        <p:spPr>
          <a:xfrm>
            <a:off x="1371600" y="3657600"/>
            <a:ext cx="6400800" cy="685800"/>
          </a:xfrm>
        </p:spPr>
        <p:txBody>
          <a:bodyPr/>
          <a:lstStyle/>
          <a:p>
            <a:r>
              <a:rPr lang="en-US" dirty="0" smtClean="0"/>
              <a:t>&lt;Insert Date Here&gt;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069848"/>
          </a:xfrm>
        </p:spPr>
        <p:txBody>
          <a:bodyPr>
            <a:normAutofit fontScale="90000"/>
          </a:bodyPr>
          <a:lstStyle/>
          <a:p>
            <a:r>
              <a:rPr lang="en-US" dirty="0"/>
              <a:t>Two-Year College Transfer:</a:t>
            </a:r>
            <a:br>
              <a:rPr lang="en-US" dirty="0"/>
            </a:br>
            <a:r>
              <a:rPr lang="en-US" b="1" dirty="0">
                <a:solidFill>
                  <a:srgbClr val="0079C2"/>
                </a:solidFill>
              </a:rPr>
              <a:t>Attended More Than One Term/Did Not Graduate</a:t>
            </a:r>
            <a:endParaRPr lang="en-US" dirty="0"/>
          </a:p>
        </p:txBody>
      </p:sp>
      <p:grpSp>
        <p:nvGrpSpPr>
          <p:cNvPr id="25" name="Group 24"/>
          <p:cNvGrpSpPr/>
          <p:nvPr/>
        </p:nvGrpSpPr>
        <p:grpSpPr>
          <a:xfrm>
            <a:off x="304799" y="1524000"/>
            <a:ext cx="8514521" cy="1219200"/>
            <a:chOff x="304800" y="1632912"/>
            <a:chExt cx="2057400" cy="2362200"/>
          </a:xfrm>
        </p:grpSpPr>
        <p:sp>
          <p:nvSpPr>
            <p:cNvPr id="26" name="Rectangle 25"/>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lvl="4"/>
              <a:r>
                <a:rPr lang="en-US" sz="2000" dirty="0" smtClean="0">
                  <a:latin typeface="Arial"/>
                  <a:cs typeface="Arial"/>
                </a:rPr>
                <a:t>Only</a:t>
              </a:r>
              <a:r>
                <a:rPr lang="en-US" sz="2000" b="1" dirty="0" smtClean="0">
                  <a:latin typeface="Arial"/>
                  <a:cs typeface="Arial"/>
                </a:rPr>
                <a:t> </a:t>
              </a:r>
              <a:r>
                <a:rPr lang="en-US" sz="5000" b="1" dirty="0" smtClean="0">
                  <a:effectLst>
                    <a:outerShdw blurRad="38100" dist="38100" dir="2700000" algn="tl">
                      <a:srgbClr val="000000">
                        <a:alpha val="43137"/>
                      </a:srgbClr>
                    </a:outerShdw>
                  </a:effectLst>
                  <a:latin typeface="Arial"/>
                  <a:cs typeface="Arial"/>
                </a:rPr>
                <a:t>2</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activity credits count toward cumulative GPA</a:t>
              </a:r>
              <a:br>
                <a:rPr lang="en-US" sz="2000" dirty="0" smtClean="0">
                  <a:latin typeface="Arial"/>
                  <a:cs typeface="Arial"/>
                </a:rPr>
              </a:br>
              <a:r>
                <a:rPr lang="en-US" sz="2000" dirty="0" smtClean="0">
                  <a:latin typeface="Arial"/>
                  <a:cs typeface="Arial"/>
                </a:rPr>
                <a:t>and the credit-hour requirement</a:t>
              </a:r>
              <a:endParaRPr lang="en-US" sz="2000" dirty="0">
                <a:latin typeface="Arial"/>
                <a:cs typeface="Arial"/>
              </a:endParaRPr>
            </a:p>
          </p:txBody>
        </p:sp>
        <p:sp>
          <p:nvSpPr>
            <p:cNvPr id="27" name="Rectangle 26"/>
            <p:cNvSpPr/>
            <p:nvPr/>
          </p:nvSpPr>
          <p:spPr>
            <a:xfrm>
              <a:off x="304800" y="1632912"/>
              <a:ext cx="405076" cy="2362200"/>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PHYSICAL EDUCATION</a:t>
              </a:r>
              <a:endParaRPr lang="en-US" dirty="0">
                <a:latin typeface="Arial"/>
                <a:cs typeface="Arial"/>
              </a:endParaRPr>
            </a:p>
          </p:txBody>
        </p:sp>
      </p:grpSp>
      <p:grpSp>
        <p:nvGrpSpPr>
          <p:cNvPr id="22" name="Group 21"/>
          <p:cNvGrpSpPr/>
          <p:nvPr/>
        </p:nvGrpSpPr>
        <p:grpSpPr>
          <a:xfrm>
            <a:off x="304800" y="2895600"/>
            <a:ext cx="2743200" cy="3333750"/>
            <a:chOff x="304800" y="2895600"/>
            <a:chExt cx="2743200" cy="3333750"/>
          </a:xfrm>
        </p:grpSpPr>
        <p:pic>
          <p:nvPicPr>
            <p:cNvPr id="23" name="Picture 2" descr="C:\Users\Alicia\AppData\Local\Temp\SNAGHTML1d29d1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2743200" cy="320040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304800" y="4857750"/>
              <a:ext cx="2743200" cy="1371600"/>
              <a:chOff x="304800" y="1632912"/>
              <a:chExt cx="2057400" cy="2362200"/>
            </a:xfrm>
          </p:grpSpPr>
          <p:sp>
            <p:nvSpPr>
              <p:cNvPr id="28" name="Rectangle 27"/>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5000" b="1" dirty="0" smtClean="0">
                    <a:effectLst>
                      <a:outerShdw blurRad="38100" dist="38100" dir="2700000" algn="tl">
                        <a:srgbClr val="000000">
                          <a:alpha val="43137"/>
                        </a:srgbClr>
                      </a:outerShdw>
                    </a:effectLst>
                    <a:latin typeface="Arial"/>
                    <a:cs typeface="Arial"/>
                  </a:rPr>
                  <a:t>6</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semester hours </a:t>
                </a:r>
              </a:p>
              <a:p>
                <a:pPr algn="ctr"/>
                <a:r>
                  <a:rPr lang="en-US" sz="2000" dirty="0" smtClean="0">
                    <a:latin typeface="Arial"/>
                    <a:cs typeface="Arial"/>
                  </a:rPr>
                  <a:t>(</a:t>
                </a:r>
                <a:r>
                  <a:rPr lang="en-US" sz="2000" b="1" dirty="0" smtClean="0">
                    <a:latin typeface="Arial"/>
                    <a:cs typeface="Arial"/>
                  </a:rPr>
                  <a:t>8 </a:t>
                </a:r>
                <a:r>
                  <a:rPr lang="en-US" sz="2000" dirty="0" smtClean="0">
                    <a:latin typeface="Arial"/>
                    <a:cs typeface="Arial"/>
                  </a:rPr>
                  <a:t>quarter hours)</a:t>
                </a:r>
                <a:endParaRPr lang="en-US" sz="2000" dirty="0">
                  <a:latin typeface="Arial"/>
                  <a:cs typeface="Arial"/>
                </a:endParaRPr>
              </a:p>
            </p:txBody>
          </p:sp>
          <p:sp>
            <p:nvSpPr>
              <p:cNvPr id="29" name="Rectangle 28"/>
              <p:cNvSpPr/>
              <p:nvPr/>
            </p:nvSpPr>
            <p:spPr>
              <a:xfrm>
                <a:off x="304800" y="1632912"/>
                <a:ext cx="2057400" cy="425196"/>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ENGLISH</a:t>
                </a:r>
                <a:endParaRPr lang="en-US" dirty="0">
                  <a:latin typeface="Arial"/>
                  <a:cs typeface="Arial"/>
                </a:endParaRPr>
              </a:p>
            </p:txBody>
          </p:sp>
        </p:grpSp>
      </p:grpSp>
      <p:grpSp>
        <p:nvGrpSpPr>
          <p:cNvPr id="30" name="Group 29"/>
          <p:cNvGrpSpPr/>
          <p:nvPr/>
        </p:nvGrpSpPr>
        <p:grpSpPr>
          <a:xfrm>
            <a:off x="3195430" y="2895600"/>
            <a:ext cx="2743200" cy="3333750"/>
            <a:chOff x="3195430" y="2895600"/>
            <a:chExt cx="2743200" cy="3333750"/>
          </a:xfrm>
        </p:grpSpPr>
        <p:pic>
          <p:nvPicPr>
            <p:cNvPr id="31" name="Picture 4" descr="C:\Users\Alicia\AppData\Local\Temp\SNAGHTML1d2c45b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430" y="2895600"/>
              <a:ext cx="2743200" cy="267652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195430" y="4857750"/>
              <a:ext cx="2743200" cy="1371600"/>
              <a:chOff x="304800" y="1632912"/>
              <a:chExt cx="2057400" cy="2362200"/>
            </a:xfrm>
          </p:grpSpPr>
          <p:sp>
            <p:nvSpPr>
              <p:cNvPr id="33" name="Rectangle 32"/>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5000" b="1" dirty="0" smtClean="0">
                    <a:effectLst>
                      <a:outerShdw blurRad="38100" dist="38100" dir="2700000" algn="tl">
                        <a:srgbClr val="000000">
                          <a:alpha val="43137"/>
                        </a:srgbClr>
                      </a:outerShdw>
                    </a:effectLst>
                    <a:latin typeface="Arial"/>
                    <a:cs typeface="Arial"/>
                  </a:rPr>
                  <a:t>3</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semester hours </a:t>
                </a:r>
              </a:p>
              <a:p>
                <a:pPr algn="ctr"/>
                <a:r>
                  <a:rPr lang="en-US" sz="2000" dirty="0" smtClean="0">
                    <a:latin typeface="Arial"/>
                    <a:cs typeface="Arial"/>
                  </a:rPr>
                  <a:t>(</a:t>
                </a:r>
                <a:r>
                  <a:rPr lang="en-US" sz="2000" b="1" dirty="0" smtClean="0">
                    <a:latin typeface="Arial"/>
                    <a:cs typeface="Arial"/>
                  </a:rPr>
                  <a:t>4 </a:t>
                </a:r>
                <a:r>
                  <a:rPr lang="en-US" sz="2000" dirty="0" smtClean="0">
                    <a:latin typeface="Arial"/>
                    <a:cs typeface="Arial"/>
                  </a:rPr>
                  <a:t>quarter hours)</a:t>
                </a:r>
                <a:endParaRPr lang="en-US" sz="2000" dirty="0">
                  <a:latin typeface="Arial"/>
                  <a:cs typeface="Arial"/>
                </a:endParaRPr>
              </a:p>
            </p:txBody>
          </p:sp>
          <p:sp>
            <p:nvSpPr>
              <p:cNvPr id="34" name="Rectangle 33"/>
              <p:cNvSpPr/>
              <p:nvPr/>
            </p:nvSpPr>
            <p:spPr>
              <a:xfrm>
                <a:off x="304800" y="1632912"/>
                <a:ext cx="2057400" cy="425196"/>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MATH</a:t>
                </a:r>
                <a:endParaRPr lang="en-US" dirty="0">
                  <a:latin typeface="Arial"/>
                  <a:cs typeface="Arial"/>
                </a:endParaRPr>
              </a:p>
            </p:txBody>
          </p:sp>
        </p:grpSp>
      </p:grpSp>
      <p:grpSp>
        <p:nvGrpSpPr>
          <p:cNvPr id="35" name="Group 34"/>
          <p:cNvGrpSpPr/>
          <p:nvPr/>
        </p:nvGrpSpPr>
        <p:grpSpPr>
          <a:xfrm>
            <a:off x="6069495" y="2895600"/>
            <a:ext cx="2743200" cy="3333750"/>
            <a:chOff x="6069495" y="2895600"/>
            <a:chExt cx="2743200" cy="3333750"/>
          </a:xfrm>
        </p:grpSpPr>
        <p:pic>
          <p:nvPicPr>
            <p:cNvPr id="36" name="Picture 6" descr="C:\Users\Alicia\AppData\Local\Temp\SNAGHTML1d2d32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495" y="2895600"/>
              <a:ext cx="2743200" cy="200977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6069495" y="4857750"/>
              <a:ext cx="2743200" cy="1371600"/>
              <a:chOff x="304800" y="1632912"/>
              <a:chExt cx="2057400" cy="2362200"/>
            </a:xfrm>
          </p:grpSpPr>
          <p:sp>
            <p:nvSpPr>
              <p:cNvPr id="38" name="Rectangle 37"/>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5000" b="1" dirty="0" smtClean="0">
                    <a:effectLst>
                      <a:outerShdw blurRad="38100" dist="38100" dir="2700000" algn="tl">
                        <a:srgbClr val="000000">
                          <a:alpha val="43137"/>
                        </a:srgbClr>
                      </a:outerShdw>
                    </a:effectLst>
                    <a:latin typeface="Arial"/>
                    <a:cs typeface="Arial"/>
                  </a:rPr>
                  <a:t>3</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semester hours </a:t>
                </a:r>
              </a:p>
              <a:p>
                <a:pPr algn="ctr"/>
                <a:r>
                  <a:rPr lang="en-US" sz="2000" dirty="0" smtClean="0">
                    <a:latin typeface="Arial"/>
                    <a:cs typeface="Arial"/>
                  </a:rPr>
                  <a:t>(</a:t>
                </a:r>
                <a:r>
                  <a:rPr lang="en-US" sz="2000" b="1" dirty="0" smtClean="0">
                    <a:latin typeface="Arial"/>
                    <a:cs typeface="Arial"/>
                  </a:rPr>
                  <a:t>4 </a:t>
                </a:r>
                <a:r>
                  <a:rPr lang="en-US" sz="2000" dirty="0" smtClean="0">
                    <a:latin typeface="Arial"/>
                    <a:cs typeface="Arial"/>
                  </a:rPr>
                  <a:t>quarter hours)</a:t>
                </a:r>
                <a:endParaRPr lang="en-US" sz="2000" dirty="0">
                  <a:latin typeface="Arial"/>
                  <a:cs typeface="Arial"/>
                </a:endParaRPr>
              </a:p>
            </p:txBody>
          </p:sp>
          <p:sp>
            <p:nvSpPr>
              <p:cNvPr id="39" name="Rectangle 38"/>
              <p:cNvSpPr/>
              <p:nvPr/>
            </p:nvSpPr>
            <p:spPr>
              <a:xfrm>
                <a:off x="304800" y="1632912"/>
                <a:ext cx="2057400" cy="425196"/>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SCIENCE</a:t>
                </a:r>
                <a:endParaRPr lang="en-US" dirty="0">
                  <a:latin typeface="Arial"/>
                  <a:cs typeface="Arial"/>
                </a:endParaRPr>
              </a:p>
            </p:txBody>
          </p:sp>
        </p:grpSp>
      </p:grpSp>
    </p:spTree>
    <p:extLst>
      <p:ext uri="{BB962C8B-B14F-4D97-AF65-F5344CB8AC3E}">
        <p14:creationId xmlns:p14="http://schemas.microsoft.com/office/powerpoint/2010/main" val="11647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anim calcmode="lin" valueType="num">
                                      <p:cBhvr>
                                        <p:cTn id="20" dur="500" fill="hold"/>
                                        <p:tgtEl>
                                          <p:spTgt spid="35"/>
                                        </p:tgtEl>
                                        <p:attrNameLst>
                                          <p:attrName>ppt_x</p:attrName>
                                        </p:attrNameLst>
                                      </p:cBhvr>
                                      <p:tavLst>
                                        <p:tav tm="0">
                                          <p:val>
                                            <p:strVal val="#ppt_x"/>
                                          </p:val>
                                        </p:tav>
                                        <p:tav tm="100000">
                                          <p:val>
                                            <p:strVal val="#ppt_x"/>
                                          </p:val>
                                        </p:tav>
                                      </p:tavLst>
                                    </p:anim>
                                    <p:anim calcmode="lin" valueType="num">
                                      <p:cBhvr>
                                        <p:cTn id="21"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goal?</a:t>
            </a:r>
            <a:endParaRPr lang="en-US" dirty="0"/>
          </a:p>
        </p:txBody>
      </p:sp>
      <p:sp>
        <p:nvSpPr>
          <p:cNvPr id="3" name="Content Placeholder 2"/>
          <p:cNvSpPr>
            <a:spLocks noGrp="1"/>
          </p:cNvSpPr>
          <p:nvPr>
            <p:ph idx="1"/>
          </p:nvPr>
        </p:nvSpPr>
        <p:spPr>
          <a:xfrm>
            <a:off x="0" y="1143000"/>
            <a:ext cx="9144000" cy="1213812"/>
          </a:xfrm>
        </p:spPr>
        <p:txBody>
          <a:bodyPr>
            <a:noAutofit/>
          </a:bodyPr>
          <a:lstStyle/>
          <a:p>
            <a:pPr marL="0" indent="0" algn="ctr">
              <a:buNone/>
            </a:pPr>
            <a:r>
              <a:rPr lang="en-US" sz="7500" b="1" dirty="0" smtClean="0">
                <a:solidFill>
                  <a:srgbClr val="0079C2"/>
                </a:solidFill>
                <a:effectLst>
                  <a:outerShdw blurRad="38100" dist="38100" dir="2700000" algn="tl">
                    <a:srgbClr val="000000">
                      <a:alpha val="43137"/>
                    </a:srgbClr>
                  </a:outerShdw>
                </a:effectLst>
              </a:rPr>
              <a:t>GRADUATION!</a:t>
            </a:r>
            <a:endParaRPr lang="en-US" sz="7500" b="1" dirty="0">
              <a:solidFill>
                <a:srgbClr val="0079C2"/>
              </a:solidFill>
              <a:effectLst>
                <a:outerShdw blurRad="38100" dist="38100" dir="2700000" algn="tl">
                  <a:srgbClr val="000000">
                    <a:alpha val="43137"/>
                  </a:srgbClr>
                </a:outerShdw>
              </a:effectLst>
            </a:endParaRPr>
          </a:p>
        </p:txBody>
      </p:sp>
      <p:pic>
        <p:nvPicPr>
          <p:cNvPr id="6" name="Picture 2" descr="C:\Users\Alicia\AppData\Local\Temp\SNAGHTML1d1764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2135"/>
            <a:ext cx="9144000" cy="4476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licia\AppData\Local\Temp\SNAGHTML1d181bb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2648"/>
            <a:ext cx="455295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229600" cy="1069848"/>
          </a:xfrm>
        </p:spPr>
        <p:txBody>
          <a:bodyPr>
            <a:normAutofit/>
          </a:bodyPr>
          <a:lstStyle/>
          <a:p>
            <a:r>
              <a:rPr lang="en-US" dirty="0" smtClean="0"/>
              <a:t>Requirement:</a:t>
            </a:r>
            <a:br>
              <a:rPr lang="en-US" dirty="0" smtClean="0"/>
            </a:br>
            <a:r>
              <a:rPr lang="en-US" b="1" dirty="0" smtClean="0">
                <a:solidFill>
                  <a:srgbClr val="0079C2"/>
                </a:solidFill>
              </a:rPr>
              <a:t>Good Academic Standing</a:t>
            </a:r>
            <a:endParaRPr lang="en-US" b="1" dirty="0">
              <a:solidFill>
                <a:srgbClr val="0079C2"/>
              </a:solidFill>
            </a:endParaRPr>
          </a:p>
        </p:txBody>
      </p:sp>
      <p:sp>
        <p:nvSpPr>
          <p:cNvPr id="4" name="Rectangle 3"/>
          <p:cNvSpPr/>
          <p:nvPr/>
        </p:nvSpPr>
        <p:spPr>
          <a:xfrm>
            <a:off x="0" y="1905000"/>
            <a:ext cx="4668758"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Defined by your school</a:t>
            </a:r>
            <a:endParaRPr lang="en-US" sz="2200" dirty="0">
              <a:latin typeface="Arial" panose="020B0604020202020204" pitchFamily="34" charset="0"/>
              <a:cs typeface="Arial" panose="020B0604020202020204" pitchFamily="34" charset="0"/>
            </a:endParaRPr>
          </a:p>
        </p:txBody>
      </p:sp>
      <p:sp>
        <p:nvSpPr>
          <p:cNvPr id="7" name="Rectangle 6"/>
          <p:cNvSpPr/>
          <p:nvPr/>
        </p:nvSpPr>
        <p:spPr>
          <a:xfrm>
            <a:off x="0" y="2988204"/>
            <a:ext cx="4668758"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Eligibility depends on it – even if other PTD requirements are met</a:t>
            </a:r>
            <a:endParaRPr lang="en-US" sz="2200" dirty="0">
              <a:latin typeface="Arial" panose="020B0604020202020204" pitchFamily="34" charset="0"/>
              <a:cs typeface="Arial" panose="020B0604020202020204" pitchFamily="34" charset="0"/>
            </a:endParaRPr>
          </a:p>
        </p:txBody>
      </p:sp>
      <p:grpSp>
        <p:nvGrpSpPr>
          <p:cNvPr id="11" name="Group 10"/>
          <p:cNvGrpSpPr/>
          <p:nvPr/>
        </p:nvGrpSpPr>
        <p:grpSpPr>
          <a:xfrm>
            <a:off x="510926" y="3687901"/>
            <a:ext cx="4130099" cy="3170099"/>
            <a:chOff x="213301" y="4145101"/>
            <a:chExt cx="4130099" cy="3170099"/>
          </a:xfrm>
        </p:grpSpPr>
        <p:sp>
          <p:nvSpPr>
            <p:cNvPr id="12" name="Rectangle 11"/>
            <p:cNvSpPr/>
            <p:nvPr/>
          </p:nvSpPr>
          <p:spPr>
            <a:xfrm>
              <a:off x="921575" y="5029200"/>
              <a:ext cx="3421825" cy="1371600"/>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2"/>
              <a:r>
                <a:rPr lang="en-US" sz="2000" dirty="0" smtClean="0">
                  <a:latin typeface="Arial" panose="020B0604020202020204" pitchFamily="34" charset="0"/>
                  <a:cs typeface="Arial" panose="020B0604020202020204" pitchFamily="34" charset="0"/>
                </a:rPr>
                <a:t>How does our school define good academic standing?</a:t>
              </a:r>
              <a:endParaRPr lang="en-US" sz="2000" dirty="0">
                <a:latin typeface="Arial" panose="020B0604020202020204" pitchFamily="34" charset="0"/>
                <a:cs typeface="Arial" panose="020B0604020202020204" pitchFamily="34" charset="0"/>
              </a:endParaRPr>
            </a:p>
          </p:txBody>
        </p:sp>
        <p:sp>
          <p:nvSpPr>
            <p:cNvPr id="13" name="TextBox 12"/>
            <p:cNvSpPr txBox="1"/>
            <p:nvPr/>
          </p:nvSpPr>
          <p:spPr>
            <a:xfrm>
              <a:off x="213301" y="4145101"/>
              <a:ext cx="1470274" cy="3170099"/>
            </a:xfrm>
            <a:prstGeom prst="rect">
              <a:avLst/>
            </a:prstGeom>
            <a:noFill/>
          </p:spPr>
          <p:txBody>
            <a:bodyPr wrap="none" rtlCol="0">
              <a:spAutoFit/>
            </a:bodyPr>
            <a:lstStyle/>
            <a:p>
              <a:r>
                <a:rPr lang="en-US" sz="20000" b="1" dirty="0" smtClean="0">
                  <a:solidFill>
                    <a:srgbClr val="0079C2"/>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t>
              </a:r>
              <a:endParaRPr lang="en-US" sz="20000" dirty="0">
                <a:solidFill>
                  <a:srgbClr val="0079C2"/>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52400" y="152400"/>
            <a:ext cx="8305800" cy="1069848"/>
          </a:xfrm>
        </p:spPr>
        <p:txBody>
          <a:bodyPr>
            <a:normAutofit/>
          </a:bodyPr>
          <a:lstStyle/>
          <a:p>
            <a:r>
              <a:rPr lang="en-US" dirty="0" smtClean="0"/>
              <a:t>Minimum Requirements:</a:t>
            </a:r>
            <a:r>
              <a:rPr lang="en-US" dirty="0"/>
              <a:t/>
            </a:r>
            <a:br>
              <a:rPr lang="en-US" dirty="0"/>
            </a:br>
            <a:r>
              <a:rPr lang="en-US" b="1" dirty="0" smtClean="0">
                <a:solidFill>
                  <a:srgbClr val="0079C2"/>
                </a:solidFill>
              </a:rPr>
              <a:t>By the Numbers</a:t>
            </a:r>
            <a:endParaRPr lang="en-US" dirty="0"/>
          </a:p>
        </p:txBody>
      </p:sp>
      <p:grpSp>
        <p:nvGrpSpPr>
          <p:cNvPr id="10" name="Group 9"/>
          <p:cNvGrpSpPr/>
          <p:nvPr/>
        </p:nvGrpSpPr>
        <p:grpSpPr>
          <a:xfrm>
            <a:off x="1219200" y="1524000"/>
            <a:ext cx="2057400" cy="2362200"/>
            <a:chOff x="2514600" y="1632912"/>
            <a:chExt cx="2057400" cy="2362200"/>
          </a:xfrm>
        </p:grpSpPr>
        <p:sp>
          <p:nvSpPr>
            <p:cNvPr id="11" name="Rectangle 10"/>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9</a:t>
              </a:r>
              <a:endParaRPr lang="en-US" sz="10000" b="1" dirty="0">
                <a:effectLst>
                  <a:outerShdw blurRad="38100" dist="38100" dir="2700000" algn="tl">
                    <a:srgbClr val="000000">
                      <a:alpha val="43137"/>
                    </a:srgbClr>
                  </a:outerShdw>
                </a:effectLst>
                <a:latin typeface="Arial"/>
                <a:cs typeface="Arial"/>
              </a:endParaRPr>
            </a:p>
          </p:txBody>
        </p:sp>
        <p:sp>
          <p:nvSpPr>
            <p:cNvPr id="12" name="Rectangle 11"/>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SEMESTER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152400" y="152400"/>
            <a:ext cx="8305800" cy="1069848"/>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dirty="0" smtClean="0"/>
              <a:t>Minimum Requirements:</a:t>
            </a:r>
            <a:br>
              <a:rPr lang="en-US" dirty="0" smtClean="0"/>
            </a:br>
            <a:r>
              <a:rPr lang="en-US" b="1" dirty="0" smtClean="0">
                <a:solidFill>
                  <a:srgbClr val="0079C2"/>
                </a:solidFill>
              </a:rPr>
              <a:t>By the Numbers</a:t>
            </a:r>
            <a:endParaRPr lang="en-US" dirty="0"/>
          </a:p>
        </p:txBody>
      </p:sp>
      <p:grpSp>
        <p:nvGrpSpPr>
          <p:cNvPr id="15" name="Group 14"/>
          <p:cNvGrpSpPr/>
          <p:nvPr/>
        </p:nvGrpSpPr>
        <p:grpSpPr>
          <a:xfrm>
            <a:off x="1219200" y="1524000"/>
            <a:ext cx="2057400" cy="2362200"/>
            <a:chOff x="2514600" y="1632912"/>
            <a:chExt cx="2057400" cy="2362200"/>
          </a:xfrm>
        </p:grpSpPr>
        <p:sp>
          <p:nvSpPr>
            <p:cNvPr id="16" name="Rectangle 15"/>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9</a:t>
              </a:r>
              <a:endParaRPr lang="en-US" sz="10000" b="1" dirty="0">
                <a:effectLst>
                  <a:outerShdw blurRad="38100" dist="38100" dir="2700000" algn="tl">
                    <a:srgbClr val="000000">
                      <a:alpha val="43137"/>
                    </a:srgbClr>
                  </a:outerShdw>
                </a:effectLst>
                <a:latin typeface="Arial"/>
                <a:cs typeface="Arial"/>
              </a:endParaRPr>
            </a:p>
          </p:txBody>
        </p:sp>
        <p:sp>
          <p:nvSpPr>
            <p:cNvPr id="20" name="Rectangle 19"/>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SEMESTER</a:t>
              </a:r>
              <a:endParaRPr lang="en-US" dirty="0">
                <a:latin typeface="Arial"/>
                <a:cs typeface="Arial"/>
              </a:endParaRPr>
            </a:p>
          </p:txBody>
        </p:sp>
      </p:grpSp>
      <p:grpSp>
        <p:nvGrpSpPr>
          <p:cNvPr id="21" name="Group 20"/>
          <p:cNvGrpSpPr/>
          <p:nvPr/>
        </p:nvGrpSpPr>
        <p:grpSpPr>
          <a:xfrm>
            <a:off x="3429000" y="1524000"/>
            <a:ext cx="2057400" cy="2362200"/>
            <a:chOff x="4724400" y="1632912"/>
            <a:chExt cx="2057400" cy="2362200"/>
          </a:xfrm>
        </p:grpSpPr>
        <p:sp>
          <p:nvSpPr>
            <p:cNvPr id="22" name="Rectangle 21"/>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18</a:t>
              </a:r>
              <a:endParaRPr lang="en-US" sz="10000" b="1" dirty="0">
                <a:effectLst>
                  <a:outerShdw blurRad="38100" dist="38100" dir="2700000" algn="tl">
                    <a:srgbClr val="000000">
                      <a:alpha val="43137"/>
                    </a:srgbClr>
                  </a:outerShdw>
                </a:effectLst>
                <a:latin typeface="Arial"/>
                <a:cs typeface="Arial"/>
              </a:endParaRPr>
            </a:p>
          </p:txBody>
        </p:sp>
        <p:sp>
          <p:nvSpPr>
            <p:cNvPr id="26" name="Rectangle 25"/>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152400" y="152400"/>
            <a:ext cx="8305800" cy="1069848"/>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dirty="0" smtClean="0"/>
              <a:t>Minimum Requirements:</a:t>
            </a:r>
            <a:br>
              <a:rPr lang="en-US" dirty="0" smtClean="0"/>
            </a:br>
            <a:r>
              <a:rPr lang="en-US" b="1" dirty="0" smtClean="0">
                <a:solidFill>
                  <a:srgbClr val="0079C2"/>
                </a:solidFill>
              </a:rPr>
              <a:t>By the Numbers</a:t>
            </a:r>
            <a:endParaRPr lang="en-US" dirty="0"/>
          </a:p>
        </p:txBody>
      </p:sp>
      <p:grpSp>
        <p:nvGrpSpPr>
          <p:cNvPr id="22" name="Group 21"/>
          <p:cNvGrpSpPr/>
          <p:nvPr/>
        </p:nvGrpSpPr>
        <p:grpSpPr>
          <a:xfrm>
            <a:off x="1223682" y="4017176"/>
            <a:ext cx="2063309" cy="2362200"/>
            <a:chOff x="309282" y="4114800"/>
            <a:chExt cx="2063309" cy="2362200"/>
          </a:xfrm>
        </p:grpSpPr>
        <p:sp>
          <p:nvSpPr>
            <p:cNvPr id="34" name="Rectangle 33"/>
            <p:cNvSpPr/>
            <p:nvPr/>
          </p:nvSpPr>
          <p:spPr>
            <a:xfrm>
              <a:off x="309282" y="4114800"/>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24</a:t>
              </a:r>
              <a:endParaRPr lang="en-US" sz="10000" b="1" dirty="0">
                <a:effectLst>
                  <a:outerShdw blurRad="38100" dist="38100" dir="2700000" algn="tl">
                    <a:srgbClr val="000000">
                      <a:alpha val="43137"/>
                    </a:srgbClr>
                  </a:outerShdw>
                </a:effectLst>
                <a:latin typeface="Arial"/>
                <a:cs typeface="Arial"/>
              </a:endParaRPr>
            </a:p>
          </p:txBody>
        </p:sp>
        <p:sp>
          <p:nvSpPr>
            <p:cNvPr id="35" name="Rectangle 34"/>
            <p:cNvSpPr/>
            <p:nvPr/>
          </p:nvSpPr>
          <p:spPr>
            <a:xfrm>
              <a:off x="315191" y="4114800"/>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FULL YEAR</a:t>
              </a:r>
              <a:endParaRPr lang="en-US" dirty="0">
                <a:latin typeface="Arial"/>
                <a:cs typeface="Arial"/>
              </a:endParaRPr>
            </a:p>
          </p:txBody>
        </p:sp>
      </p:grpSp>
      <p:grpSp>
        <p:nvGrpSpPr>
          <p:cNvPr id="36" name="Group 35"/>
          <p:cNvGrpSpPr/>
          <p:nvPr/>
        </p:nvGrpSpPr>
        <p:grpSpPr>
          <a:xfrm>
            <a:off x="1219200" y="1524000"/>
            <a:ext cx="2057400" cy="2362200"/>
            <a:chOff x="2514600" y="1632912"/>
            <a:chExt cx="2057400" cy="2362200"/>
          </a:xfrm>
        </p:grpSpPr>
        <p:sp>
          <p:nvSpPr>
            <p:cNvPr id="37" name="Rectangle 36"/>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9</a:t>
              </a:r>
              <a:endParaRPr lang="en-US" sz="10000" b="1" dirty="0">
                <a:effectLst>
                  <a:outerShdw blurRad="38100" dist="38100" dir="2700000" algn="tl">
                    <a:srgbClr val="000000">
                      <a:alpha val="43137"/>
                    </a:srgbClr>
                  </a:outerShdw>
                </a:effectLst>
                <a:latin typeface="Arial"/>
                <a:cs typeface="Arial"/>
              </a:endParaRPr>
            </a:p>
          </p:txBody>
        </p:sp>
        <p:sp>
          <p:nvSpPr>
            <p:cNvPr id="38" name="Rectangle 37"/>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SEMESTER</a:t>
              </a:r>
              <a:endParaRPr lang="en-US" dirty="0">
                <a:latin typeface="Arial"/>
                <a:cs typeface="Arial"/>
              </a:endParaRPr>
            </a:p>
          </p:txBody>
        </p:sp>
      </p:grpSp>
      <p:grpSp>
        <p:nvGrpSpPr>
          <p:cNvPr id="39" name="Group 38"/>
          <p:cNvGrpSpPr/>
          <p:nvPr/>
        </p:nvGrpSpPr>
        <p:grpSpPr>
          <a:xfrm>
            <a:off x="3429000" y="1524000"/>
            <a:ext cx="2057400" cy="2362200"/>
            <a:chOff x="4724400" y="1632912"/>
            <a:chExt cx="2057400" cy="2362200"/>
          </a:xfrm>
        </p:grpSpPr>
        <p:sp>
          <p:nvSpPr>
            <p:cNvPr id="40" name="Rectangle 39"/>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18</a:t>
              </a:r>
              <a:endParaRPr lang="en-US" sz="10000" b="1" dirty="0">
                <a:effectLst>
                  <a:outerShdw blurRad="38100" dist="38100" dir="2700000" algn="tl">
                    <a:srgbClr val="000000">
                      <a:alpha val="43137"/>
                    </a:srgbClr>
                  </a:outerShdw>
                </a:effectLst>
                <a:latin typeface="Arial"/>
                <a:cs typeface="Arial"/>
              </a:endParaRPr>
            </a:p>
          </p:txBody>
        </p:sp>
        <p:sp>
          <p:nvSpPr>
            <p:cNvPr id="41" name="Rectangle 40"/>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152400" y="152400"/>
            <a:ext cx="8305800" cy="1069848"/>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dirty="0" smtClean="0"/>
              <a:t>Minimum Requirements:</a:t>
            </a:r>
            <a:br>
              <a:rPr lang="en-US" dirty="0" smtClean="0"/>
            </a:br>
            <a:r>
              <a:rPr lang="en-US" b="1" dirty="0" smtClean="0">
                <a:solidFill>
                  <a:srgbClr val="0079C2"/>
                </a:solidFill>
              </a:rPr>
              <a:t>By the Numbers</a:t>
            </a:r>
            <a:endParaRPr lang="en-US" dirty="0"/>
          </a:p>
        </p:txBody>
      </p:sp>
      <p:grpSp>
        <p:nvGrpSpPr>
          <p:cNvPr id="36" name="Group 35"/>
          <p:cNvGrpSpPr/>
          <p:nvPr/>
        </p:nvGrpSpPr>
        <p:grpSpPr>
          <a:xfrm>
            <a:off x="1223682" y="4017176"/>
            <a:ext cx="2063309" cy="2362200"/>
            <a:chOff x="309282" y="4114800"/>
            <a:chExt cx="2063309" cy="2362200"/>
          </a:xfrm>
        </p:grpSpPr>
        <p:sp>
          <p:nvSpPr>
            <p:cNvPr id="37" name="Rectangle 36"/>
            <p:cNvSpPr/>
            <p:nvPr/>
          </p:nvSpPr>
          <p:spPr>
            <a:xfrm>
              <a:off x="309282" y="4114800"/>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24</a:t>
              </a:r>
              <a:endParaRPr lang="en-US" sz="10000" b="1" dirty="0">
                <a:effectLst>
                  <a:outerShdw blurRad="38100" dist="38100" dir="2700000" algn="tl">
                    <a:srgbClr val="000000">
                      <a:alpha val="43137"/>
                    </a:srgbClr>
                  </a:outerShdw>
                </a:effectLst>
                <a:latin typeface="Arial"/>
                <a:cs typeface="Arial"/>
              </a:endParaRPr>
            </a:p>
          </p:txBody>
        </p:sp>
        <p:sp>
          <p:nvSpPr>
            <p:cNvPr id="38" name="Rectangle 37"/>
            <p:cNvSpPr/>
            <p:nvPr/>
          </p:nvSpPr>
          <p:spPr>
            <a:xfrm>
              <a:off x="315191" y="4114800"/>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FULL YEAR</a:t>
              </a:r>
              <a:endParaRPr lang="en-US" dirty="0">
                <a:latin typeface="Arial"/>
                <a:cs typeface="Arial"/>
              </a:endParaRPr>
            </a:p>
          </p:txBody>
        </p:sp>
      </p:grpSp>
      <p:grpSp>
        <p:nvGrpSpPr>
          <p:cNvPr id="39" name="Group 38"/>
          <p:cNvGrpSpPr/>
          <p:nvPr/>
        </p:nvGrpSpPr>
        <p:grpSpPr>
          <a:xfrm>
            <a:off x="3427573" y="4019335"/>
            <a:ext cx="2058827" cy="2362200"/>
            <a:chOff x="4719918" y="4128247"/>
            <a:chExt cx="2058827" cy="2362200"/>
          </a:xfrm>
        </p:grpSpPr>
        <p:sp>
          <p:nvSpPr>
            <p:cNvPr id="40" name="Rectangle 39"/>
            <p:cNvSpPr/>
            <p:nvPr/>
          </p:nvSpPr>
          <p:spPr>
            <a:xfrm>
              <a:off x="4719918" y="4128247"/>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c</a:t>
              </a:r>
              <a:r>
                <a:rPr lang="en-US" sz="2500" dirty="0" smtClean="0">
                  <a:latin typeface="Arial"/>
                  <a:cs typeface="Arial"/>
                </a:rPr>
                <a:t>umulative</a:t>
              </a:r>
              <a:r>
                <a:rPr lang="en-US" sz="10000" b="1" dirty="0" smtClean="0">
                  <a:effectLst>
                    <a:outerShdw blurRad="38100" dist="38100" dir="2700000" algn="tl">
                      <a:srgbClr val="000000">
                        <a:alpha val="43137"/>
                      </a:srgbClr>
                    </a:outerShdw>
                  </a:effectLst>
                  <a:latin typeface="Arial"/>
                  <a:cs typeface="Arial"/>
                </a:rPr>
                <a:t>2.0</a:t>
              </a:r>
              <a:endParaRPr lang="en-US" sz="10000" b="1" dirty="0">
                <a:effectLst>
                  <a:outerShdw blurRad="38100" dist="38100" dir="2700000" algn="tl">
                    <a:srgbClr val="000000">
                      <a:alpha val="43137"/>
                    </a:srgbClr>
                  </a:outerShdw>
                </a:effectLst>
                <a:latin typeface="Arial"/>
                <a:cs typeface="Arial"/>
              </a:endParaRPr>
            </a:p>
          </p:txBody>
        </p:sp>
        <p:sp>
          <p:nvSpPr>
            <p:cNvPr id="41" name="Rectangle 40"/>
            <p:cNvSpPr/>
            <p:nvPr/>
          </p:nvSpPr>
          <p:spPr>
            <a:xfrm>
              <a:off x="4721345" y="4128247"/>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ANNUAL</a:t>
              </a:r>
              <a:endParaRPr lang="en-US" dirty="0">
                <a:latin typeface="Arial"/>
                <a:cs typeface="Arial"/>
              </a:endParaRPr>
            </a:p>
          </p:txBody>
        </p:sp>
      </p:grpSp>
      <p:grpSp>
        <p:nvGrpSpPr>
          <p:cNvPr id="42" name="Group 41"/>
          <p:cNvGrpSpPr/>
          <p:nvPr/>
        </p:nvGrpSpPr>
        <p:grpSpPr>
          <a:xfrm>
            <a:off x="1219200" y="1524000"/>
            <a:ext cx="2057400" cy="2362200"/>
            <a:chOff x="2514600" y="1632912"/>
            <a:chExt cx="2057400" cy="2362200"/>
          </a:xfrm>
        </p:grpSpPr>
        <p:sp>
          <p:nvSpPr>
            <p:cNvPr id="43" name="Rectangle 42"/>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9</a:t>
              </a:r>
              <a:endParaRPr lang="en-US" sz="10000" b="1" dirty="0">
                <a:effectLst>
                  <a:outerShdw blurRad="38100" dist="38100" dir="2700000" algn="tl">
                    <a:srgbClr val="000000">
                      <a:alpha val="43137"/>
                    </a:srgbClr>
                  </a:outerShdw>
                </a:effectLst>
                <a:latin typeface="Arial"/>
                <a:cs typeface="Arial"/>
              </a:endParaRPr>
            </a:p>
          </p:txBody>
        </p:sp>
        <p:sp>
          <p:nvSpPr>
            <p:cNvPr id="44" name="Rectangle 43"/>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SEMESTER</a:t>
              </a:r>
              <a:endParaRPr lang="en-US" dirty="0">
                <a:latin typeface="Arial"/>
                <a:cs typeface="Arial"/>
              </a:endParaRPr>
            </a:p>
          </p:txBody>
        </p:sp>
      </p:grpSp>
      <p:grpSp>
        <p:nvGrpSpPr>
          <p:cNvPr id="45" name="Group 44"/>
          <p:cNvGrpSpPr/>
          <p:nvPr/>
        </p:nvGrpSpPr>
        <p:grpSpPr>
          <a:xfrm>
            <a:off x="3429000" y="1524000"/>
            <a:ext cx="2057400" cy="2362200"/>
            <a:chOff x="4724400" y="1632912"/>
            <a:chExt cx="2057400" cy="2362200"/>
          </a:xfrm>
        </p:grpSpPr>
        <p:sp>
          <p:nvSpPr>
            <p:cNvPr id="46" name="Rectangle 45"/>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18</a:t>
              </a:r>
              <a:endParaRPr lang="en-US" sz="10000" b="1" dirty="0">
                <a:effectLst>
                  <a:outerShdw blurRad="38100" dist="38100" dir="2700000" algn="tl">
                    <a:srgbClr val="000000">
                      <a:alpha val="43137"/>
                    </a:srgbClr>
                  </a:outerShdw>
                </a:effectLst>
                <a:latin typeface="Arial"/>
                <a:cs typeface="Arial"/>
              </a:endParaRPr>
            </a:p>
          </p:txBody>
        </p:sp>
        <p:sp>
          <p:nvSpPr>
            <p:cNvPr id="47" name="Rectangle 46"/>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152400"/>
            <a:ext cx="8229600" cy="1069975"/>
          </a:xfrm>
        </p:spPr>
        <p:txBody>
          <a:bodyPr>
            <a:normAutofit/>
          </a:bodyPr>
          <a:lstStyle/>
          <a:p>
            <a:r>
              <a:rPr lang="en-US" dirty="0"/>
              <a:t>Requirement:</a:t>
            </a:r>
            <a:br>
              <a:rPr lang="en-US" dirty="0"/>
            </a:br>
            <a:r>
              <a:rPr lang="en-US" b="1" dirty="0" smtClean="0">
                <a:solidFill>
                  <a:srgbClr val="0079C2"/>
                </a:solidFill>
              </a:rPr>
              <a:t>Declaration of Degree</a:t>
            </a:r>
            <a:endParaRPr lang="en-US" dirty="0"/>
          </a:p>
        </p:txBody>
      </p:sp>
      <p:pic>
        <p:nvPicPr>
          <p:cNvPr id="6146" name="Picture 2" descr="C:\Users\Alicia\AppData\Local\Temp\SNAGHTML963aef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688773"/>
            <a:ext cx="9150249" cy="316922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C:\Users\Alicia\AppData\Local\Temp\SNAGHTML963aef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688773"/>
            <a:ext cx="9150249" cy="3169228"/>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1" y="1905000"/>
            <a:ext cx="4724401"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Declare degree by </a:t>
            </a:r>
            <a:r>
              <a:rPr lang="en-US" sz="4000" b="1" dirty="0" smtClean="0">
                <a:latin typeface="Arial" panose="020B0604020202020204" pitchFamily="34" charset="0"/>
                <a:cs typeface="Arial" panose="020B0604020202020204" pitchFamily="34" charset="0"/>
              </a:rPr>
              <a:t>5</a:t>
            </a:r>
            <a:r>
              <a:rPr lang="en-US" sz="4000" b="1" baseline="30000" dirty="0" smtClean="0">
                <a:latin typeface="Arial" panose="020B0604020202020204" pitchFamily="34" charset="0"/>
                <a:cs typeface="Arial" panose="020B0604020202020204" pitchFamily="34" charset="0"/>
              </a:rPr>
              <a:t>th</a:t>
            </a:r>
            <a:r>
              <a:rPr lang="en-US" sz="2200" dirty="0" smtClean="0">
                <a:latin typeface="Arial" panose="020B0604020202020204" pitchFamily="34" charset="0"/>
                <a:cs typeface="Arial" panose="020B0604020202020204" pitchFamily="34" charset="0"/>
              </a:rPr>
              <a:t> semester</a:t>
            </a:r>
            <a:endParaRPr lang="en-US" sz="2200" dirty="0">
              <a:latin typeface="Arial" panose="020B0604020202020204" pitchFamily="34" charset="0"/>
              <a:cs typeface="Arial" panose="020B0604020202020204" pitchFamily="34" charset="0"/>
            </a:endParaRPr>
          </a:p>
        </p:txBody>
      </p:sp>
      <p:sp>
        <p:nvSpPr>
          <p:cNvPr id="25" name="Rectangle 24"/>
          <p:cNvSpPr/>
          <p:nvPr/>
        </p:nvSpPr>
        <p:spPr>
          <a:xfrm>
            <a:off x="2057400" y="3048000"/>
            <a:ext cx="7086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Starting with 5</a:t>
            </a:r>
            <a:r>
              <a:rPr lang="en-US" sz="2200" baseline="30000" dirty="0" smtClean="0">
                <a:latin typeface="Arial" panose="020B0604020202020204" pitchFamily="34" charset="0"/>
                <a:cs typeface="Arial" panose="020B0604020202020204" pitchFamily="34" charset="0"/>
              </a:rPr>
              <a:t>th</a:t>
            </a:r>
            <a:r>
              <a:rPr lang="en-US" sz="2200" dirty="0" smtClean="0">
                <a:latin typeface="Arial" panose="020B0604020202020204" pitchFamily="34" charset="0"/>
                <a:cs typeface="Arial" panose="020B0604020202020204" pitchFamily="34" charset="0"/>
              </a:rPr>
              <a:t> semester, all credits used to meet PTD requirements must apply to the declared degree</a:t>
            </a:r>
            <a:endParaRPr lang="en-US" sz="2200" dirty="0">
              <a:latin typeface="Arial" panose="020B0604020202020204" pitchFamily="34" charset="0"/>
              <a:cs typeface="Arial" panose="020B0604020202020204" pitchFamily="34" charset="0"/>
            </a:endParaRPr>
          </a:p>
        </p:txBody>
      </p:sp>
      <p:grpSp>
        <p:nvGrpSpPr>
          <p:cNvPr id="26" name="Group 25"/>
          <p:cNvGrpSpPr/>
          <p:nvPr/>
        </p:nvGrpSpPr>
        <p:grpSpPr>
          <a:xfrm>
            <a:off x="5105400" y="3640939"/>
            <a:ext cx="3733800" cy="3170099"/>
            <a:chOff x="762000" y="3965224"/>
            <a:chExt cx="3733800" cy="3170099"/>
          </a:xfrm>
        </p:grpSpPr>
        <p:sp>
          <p:nvSpPr>
            <p:cNvPr id="27" name="Rectangle 26"/>
            <p:cNvSpPr/>
            <p:nvPr/>
          </p:nvSpPr>
          <p:spPr>
            <a:xfrm>
              <a:off x="1219200" y="5029200"/>
              <a:ext cx="3276600" cy="1066800"/>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smtClean="0">
                  <a:latin typeface="Arial" panose="020B0604020202020204" pitchFamily="34" charset="0"/>
                  <a:cs typeface="Arial" panose="020B0604020202020204" pitchFamily="34" charset="0"/>
                </a:rPr>
                <a:t>Document the degree; verbal declarations do not count!</a:t>
              </a:r>
              <a:endParaRPr lang="en-US" sz="2000" dirty="0">
                <a:latin typeface="Arial" panose="020B0604020202020204" pitchFamily="34" charset="0"/>
                <a:cs typeface="Arial" panose="020B0604020202020204" pitchFamily="34" charset="0"/>
              </a:endParaRPr>
            </a:p>
          </p:txBody>
        </p:sp>
        <p:sp>
          <p:nvSpPr>
            <p:cNvPr id="28" name="TextBox 27"/>
            <p:cNvSpPr txBox="1"/>
            <p:nvPr/>
          </p:nvSpPr>
          <p:spPr>
            <a:xfrm>
              <a:off x="762000" y="3965224"/>
              <a:ext cx="1039067" cy="3170099"/>
            </a:xfrm>
            <a:prstGeom prst="rect">
              <a:avLst/>
            </a:prstGeom>
            <a:noFill/>
          </p:spPr>
          <p:txBody>
            <a:bodyPr wrap="none" rtlCol="0">
              <a:spAutoFit/>
            </a:bodyPr>
            <a:lstStyle/>
            <a:p>
              <a:r>
                <a:rPr lang="en-US" sz="20000" b="1" dirty="0" smtClean="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0000" b="1" dirty="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AA6B2BC6BCF4AAF54247D0860F53A" ma:contentTypeVersion="2" ma:contentTypeDescription="Create a new document." ma:contentTypeScope="" ma:versionID="5928f63613eb79c58fdb6b671d8e8bba">
  <xsd:schema xmlns:xsd="http://www.w3.org/2001/XMLSchema" xmlns:p="http://schemas.microsoft.com/office/2006/metadata/properties" xmlns:ns2="0cf567fb-94c1-41e0-9eaa-c8fdcaf98d19" targetNamespace="http://schemas.microsoft.com/office/2006/metadata/properties" ma:root="true" ma:fieldsID="e61ffcfa49b0517290a1c2526d4df395" ns2:_="">
    <xsd:import namespace="0cf567fb-94c1-41e0-9eaa-c8fdcaf98d19"/>
    <xsd:element name="properties">
      <xsd:complexType>
        <xsd:sequence>
          <xsd:element name="documentManagement">
            <xsd:complexType>
              <xsd:all>
                <xsd:element ref="ns2:Today_x0027_s_x0020_Date" minOccurs="0"/>
                <xsd:element ref="ns2:Target_x0020_Audiences" minOccurs="0"/>
              </xsd:all>
            </xsd:complexType>
          </xsd:element>
        </xsd:sequence>
      </xsd:complexType>
    </xsd:element>
  </xsd:schema>
  <xsd:schema xmlns:xsd="http://www.w3.org/2001/XMLSchema" xmlns:dms="http://schemas.microsoft.com/office/2006/documentManagement/types" targetNamespace="0cf567fb-94c1-41e0-9eaa-c8fdcaf98d19" elementFormDefault="qualified">
    <xsd:import namespace="http://schemas.microsoft.com/office/2006/documentManagement/types"/>
    <xsd:element name="Today_x0027_s_x0020_Date" ma:index="8" nillable="true" ma:displayName="Today" ma:default="[today]" ma:format="DateOnly" ma:internalName="Today_x0027_s_x0020_Date">
      <xsd:simpleType>
        <xsd:restriction base="dms:DateTime"/>
      </xsd:simpleType>
    </xsd:element>
    <xsd:element name="Target_x0020_Audiences" ma:index="9"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oday_x0027_s_x0020_Date xmlns="0cf567fb-94c1-41e0-9eaa-c8fdcaf98d19">2015-12-10T00:30:31+00:00</Today_x0027_s_x0020_Date>
    <Target_x0020_Audiences xmlns="0cf567fb-94c1-41e0-9eaa-c8fdcaf98d19" xsi:nil="true"/>
  </documentManagement>
</p:properties>
</file>

<file path=customXml/itemProps1.xml><?xml version="1.0" encoding="utf-8"?>
<ds:datastoreItem xmlns:ds="http://schemas.openxmlformats.org/officeDocument/2006/customXml" ds:itemID="{1020611C-F7F0-4503-B808-1D90D7D00BAD}"/>
</file>

<file path=customXml/itemProps2.xml><?xml version="1.0" encoding="utf-8"?>
<ds:datastoreItem xmlns:ds="http://schemas.openxmlformats.org/officeDocument/2006/customXml" ds:itemID="{C48B0BC4-3585-4349-BB43-410033D45E82}"/>
</file>

<file path=customXml/itemProps3.xml><?xml version="1.0" encoding="utf-8"?>
<ds:datastoreItem xmlns:ds="http://schemas.openxmlformats.org/officeDocument/2006/customXml" ds:itemID="{560CD987-CECC-4B9F-9370-A57B882A30A1}"/>
</file>

<file path=docProps/app.xml><?xml version="1.0" encoding="utf-8"?>
<Properties xmlns="http://schemas.openxmlformats.org/officeDocument/2006/extended-properties" xmlns:vt="http://schemas.openxmlformats.org/officeDocument/2006/docPropsVTypes">
  <TotalTime>2523</TotalTime>
  <Words>2737</Words>
  <Application>Microsoft Office PowerPoint</Application>
  <PresentationFormat>On-screen Show (4:3)</PresentationFormat>
  <Paragraphs>327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Narrow</vt:lpstr>
      <vt:lpstr>Calibri</vt:lpstr>
      <vt:lpstr>Courier New</vt:lpstr>
      <vt:lpstr>Wingdings</vt:lpstr>
      <vt:lpstr>Office Theme</vt:lpstr>
      <vt:lpstr>About this template:</vt:lpstr>
      <vt:lpstr>Path to Graduation Requirements</vt:lpstr>
      <vt:lpstr>What’s the goal?</vt:lpstr>
      <vt:lpstr>Requirement: Good Academic Standing</vt:lpstr>
      <vt:lpstr>Minimum Requirements: By the Numbers</vt:lpstr>
      <vt:lpstr>PowerPoint Presentation</vt:lpstr>
      <vt:lpstr>PowerPoint Presentation</vt:lpstr>
      <vt:lpstr>PowerPoint Presentation</vt:lpstr>
      <vt:lpstr>Requirement: Declaration of Degree</vt:lpstr>
      <vt:lpstr>Why it matters</vt:lpstr>
      <vt:lpstr>NCAA Division II: Make Graduation Yours</vt:lpstr>
      <vt:lpstr>Check Your Knowledge</vt:lpstr>
      <vt:lpstr>Final Review</vt:lpstr>
      <vt:lpstr>Thank you!</vt:lpstr>
      <vt:lpstr>Two-Year College transfer Requirements</vt:lpstr>
      <vt:lpstr>Situations: Two-Year College Transfer</vt:lpstr>
      <vt:lpstr>Two-Year College Transfer: Graduated</vt:lpstr>
      <vt:lpstr>Two-Year College Transfer: High School Qualifier/Attended One Term</vt:lpstr>
      <vt:lpstr>Two-Year College Transfer: Attended More Than One Term/Did Not Graduate</vt:lpstr>
      <vt:lpstr>Two-Year College Transfer: Attended More Than One Term/Did Not Graduate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Alicia</dc:creator>
  <cp:lastModifiedBy>Alicia Ostermeier</cp:lastModifiedBy>
  <cp:revision>246</cp:revision>
  <dcterms:created xsi:type="dcterms:W3CDTF">2015-07-16T13:47:24Z</dcterms:created>
  <dcterms:modified xsi:type="dcterms:W3CDTF">2015-10-07T13:41:46Z</dcterms:modified>
</cp:coreProperties>
</file>