
<file path=[Content_Types].xml><?xml version="1.0" encoding="utf-8"?>
<Types xmlns="http://schemas.openxmlformats.org/package/2006/content-types">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2" r:id="rId2"/>
  </p:sldMasterIdLst>
  <p:sldIdLst>
    <p:sldId id="256" r:id="rId3"/>
    <p:sldId id="257" r:id="rId4"/>
    <p:sldId id="258" r:id="rId5"/>
    <p:sldId id="259" r:id="rId6"/>
    <p:sldId id="260" r:id="rId7"/>
    <p:sldId id="261" r:id="rId8"/>
    <p:sldId id="290" r:id="rId9"/>
    <p:sldId id="291" r:id="rId10"/>
    <p:sldId id="292" r:id="rId11"/>
    <p:sldId id="293" r:id="rId12"/>
    <p:sldId id="262" r:id="rId13"/>
    <p:sldId id="288" r:id="rId14"/>
    <p:sldId id="289" r:id="rId15"/>
    <p:sldId id="263"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showGuides="1">
      <p:cViewPr varScale="1">
        <p:scale>
          <a:sx n="82" d="100"/>
          <a:sy n="82" d="100"/>
        </p:scale>
        <p:origin x="-10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C4A8548-15D3-48DC-AC6F-F40A617A4582}" type="slidenum">
              <a:rPr lang="en-US"/>
              <a:pPr>
                <a:defRPr/>
              </a:pPr>
              <a:t>‹#›</a:t>
            </a:fld>
            <a:endParaRPr lang="en-US" dirty="0"/>
          </a:p>
        </p:txBody>
      </p:sp>
    </p:spTree>
    <p:extLst>
      <p:ext uri="{BB962C8B-B14F-4D97-AF65-F5344CB8AC3E}">
        <p14:creationId xmlns:p14="http://schemas.microsoft.com/office/powerpoint/2010/main" val="2727027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C272D5D-5D63-492D-9DF3-B7D0B1DC494A}" type="slidenum">
              <a:rPr lang="en-US"/>
              <a:pPr>
                <a:defRPr/>
              </a:pPr>
              <a:t>‹#›</a:t>
            </a:fld>
            <a:endParaRPr lang="en-US" dirty="0"/>
          </a:p>
        </p:txBody>
      </p:sp>
    </p:spTree>
    <p:extLst>
      <p:ext uri="{BB962C8B-B14F-4D97-AF65-F5344CB8AC3E}">
        <p14:creationId xmlns:p14="http://schemas.microsoft.com/office/powerpoint/2010/main" val="2453099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5DC3A2D-6224-4849-8405-9B981BFD6FDD}" type="slidenum">
              <a:rPr lang="en-US"/>
              <a:pPr>
                <a:defRPr/>
              </a:pPr>
              <a:t>‹#›</a:t>
            </a:fld>
            <a:endParaRPr lang="en-US" dirty="0"/>
          </a:p>
        </p:txBody>
      </p:sp>
    </p:spTree>
    <p:extLst>
      <p:ext uri="{BB962C8B-B14F-4D97-AF65-F5344CB8AC3E}">
        <p14:creationId xmlns:p14="http://schemas.microsoft.com/office/powerpoint/2010/main" val="742643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220192-616E-491B-9881-01367E86F1D4}" type="datetimeFigureOut">
              <a:rPr lang="en-US" smtClean="0">
                <a:solidFill>
                  <a:srgbClr val="04617B">
                    <a:shade val="90000"/>
                  </a:srgbClr>
                </a:solidFill>
              </a:rPr>
              <a:pPr/>
              <a:t>1/9/2011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F7050FAB-E72F-47C4-987A-E64CD4106DA4}"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895945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20192-616E-491B-9881-01367E86F1D4}" type="datetimeFigureOut">
              <a:rPr lang="en-US" smtClean="0">
                <a:solidFill>
                  <a:srgbClr val="04617B">
                    <a:shade val="90000"/>
                  </a:srgbClr>
                </a:solidFill>
              </a:rPr>
              <a:pPr/>
              <a:t>1/9/2011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F7050FAB-E72F-47C4-987A-E64CD4106DA4}"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334904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220192-616E-491B-9881-01367E86F1D4}" type="datetimeFigureOut">
              <a:rPr lang="en-US" smtClean="0">
                <a:solidFill>
                  <a:srgbClr val="04617B">
                    <a:shade val="90000"/>
                  </a:srgbClr>
                </a:solidFill>
              </a:rPr>
              <a:pPr/>
              <a:t>1/9/2011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F7050FAB-E72F-47C4-987A-E64CD4106DA4}"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254422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220192-616E-491B-9881-01367E86F1D4}" type="datetimeFigureOut">
              <a:rPr lang="en-US" smtClean="0">
                <a:solidFill>
                  <a:srgbClr val="04617B">
                    <a:shade val="90000"/>
                  </a:srgbClr>
                </a:solidFill>
              </a:rPr>
              <a:pPr/>
              <a:t>1/9/2011</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F7050FAB-E72F-47C4-987A-E64CD4106DA4}"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676363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220192-616E-491B-9881-01367E86F1D4}" type="datetimeFigureOut">
              <a:rPr lang="en-US" smtClean="0">
                <a:solidFill>
                  <a:srgbClr val="04617B">
                    <a:shade val="90000"/>
                  </a:srgbClr>
                </a:solidFill>
              </a:rPr>
              <a:pPr/>
              <a:t>1/9/2011</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F7050FAB-E72F-47C4-987A-E64CD4106DA4}"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673035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220192-616E-491B-9881-01367E86F1D4}" type="datetimeFigureOut">
              <a:rPr lang="en-US" smtClean="0">
                <a:solidFill>
                  <a:srgbClr val="04617B">
                    <a:shade val="90000"/>
                  </a:srgbClr>
                </a:solidFill>
              </a:rPr>
              <a:pPr/>
              <a:t>1/9/2011</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F7050FAB-E72F-47C4-987A-E64CD4106DA4}"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794822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20192-616E-491B-9881-01367E86F1D4}" type="datetimeFigureOut">
              <a:rPr lang="en-US" smtClean="0">
                <a:solidFill>
                  <a:srgbClr val="04617B">
                    <a:shade val="90000"/>
                  </a:srgbClr>
                </a:solidFill>
              </a:rPr>
              <a:pPr/>
              <a:t>1/9/2011</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F7050FAB-E72F-47C4-987A-E64CD4106DA4}"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229618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20192-616E-491B-9881-01367E86F1D4}" type="datetimeFigureOut">
              <a:rPr lang="en-US" smtClean="0">
                <a:solidFill>
                  <a:srgbClr val="04617B">
                    <a:shade val="90000"/>
                  </a:srgbClr>
                </a:solidFill>
              </a:rPr>
              <a:pPr/>
              <a:t>1/9/2011</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F7050FAB-E72F-47C4-987A-E64CD4106DA4}"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164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A269949-200B-48A6-8D97-99884C0BA01A}" type="slidenum">
              <a:rPr lang="en-US"/>
              <a:pPr>
                <a:defRPr/>
              </a:pPr>
              <a:t>‹#›</a:t>
            </a:fld>
            <a:endParaRPr lang="en-US" dirty="0"/>
          </a:p>
        </p:txBody>
      </p:sp>
    </p:spTree>
    <p:extLst>
      <p:ext uri="{BB962C8B-B14F-4D97-AF65-F5344CB8AC3E}">
        <p14:creationId xmlns:p14="http://schemas.microsoft.com/office/powerpoint/2010/main" val="1956686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20192-616E-491B-9881-01367E86F1D4}" type="datetimeFigureOut">
              <a:rPr lang="en-US" smtClean="0">
                <a:solidFill>
                  <a:srgbClr val="04617B">
                    <a:shade val="90000"/>
                  </a:srgbClr>
                </a:solidFill>
              </a:rPr>
              <a:pPr/>
              <a:t>1/9/2011</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F7050FAB-E72F-47C4-987A-E64CD4106DA4}"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566495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20192-616E-491B-9881-01367E86F1D4}" type="datetimeFigureOut">
              <a:rPr lang="en-US" smtClean="0">
                <a:solidFill>
                  <a:srgbClr val="04617B">
                    <a:shade val="90000"/>
                  </a:srgbClr>
                </a:solidFill>
              </a:rPr>
              <a:pPr/>
              <a:t>1/9/2011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F7050FAB-E72F-47C4-987A-E64CD4106DA4}"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415434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20192-616E-491B-9881-01367E86F1D4}" type="datetimeFigureOut">
              <a:rPr lang="en-US" smtClean="0">
                <a:solidFill>
                  <a:srgbClr val="04617B">
                    <a:shade val="90000"/>
                  </a:srgbClr>
                </a:solidFill>
              </a:rPr>
              <a:pPr/>
              <a:t>1/9/2011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F7050FAB-E72F-47C4-987A-E64CD4106DA4}"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052122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5EA6F53-34A3-4BA7-AFAC-239B99746213}" type="slidenum">
              <a:rPr lang="en-US"/>
              <a:pPr>
                <a:defRPr/>
              </a:pPr>
              <a:t>‹#›</a:t>
            </a:fld>
            <a:endParaRPr lang="en-US" dirty="0"/>
          </a:p>
        </p:txBody>
      </p:sp>
    </p:spTree>
    <p:extLst>
      <p:ext uri="{BB962C8B-B14F-4D97-AF65-F5344CB8AC3E}">
        <p14:creationId xmlns:p14="http://schemas.microsoft.com/office/powerpoint/2010/main" val="1651611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7918CB4-CB3A-48A5-83E5-8802B0FAF59F}" type="slidenum">
              <a:rPr lang="en-US"/>
              <a:pPr>
                <a:defRPr/>
              </a:pPr>
              <a:t>‹#›</a:t>
            </a:fld>
            <a:endParaRPr lang="en-US" dirty="0"/>
          </a:p>
        </p:txBody>
      </p:sp>
    </p:spTree>
    <p:extLst>
      <p:ext uri="{BB962C8B-B14F-4D97-AF65-F5344CB8AC3E}">
        <p14:creationId xmlns:p14="http://schemas.microsoft.com/office/powerpoint/2010/main" val="2346147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C3DE951-FFB1-4A54-AC7F-84CE12008ACC}" type="slidenum">
              <a:rPr lang="en-US"/>
              <a:pPr>
                <a:defRPr/>
              </a:pPr>
              <a:t>‹#›</a:t>
            </a:fld>
            <a:endParaRPr lang="en-US" dirty="0"/>
          </a:p>
        </p:txBody>
      </p:sp>
    </p:spTree>
    <p:extLst>
      <p:ext uri="{BB962C8B-B14F-4D97-AF65-F5344CB8AC3E}">
        <p14:creationId xmlns:p14="http://schemas.microsoft.com/office/powerpoint/2010/main" val="3975589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C0DE37A-BC50-47AA-96A7-1ABAA33ADA8F}" type="slidenum">
              <a:rPr lang="en-US"/>
              <a:pPr>
                <a:defRPr/>
              </a:pPr>
              <a:t>‹#›</a:t>
            </a:fld>
            <a:endParaRPr lang="en-US" dirty="0"/>
          </a:p>
        </p:txBody>
      </p:sp>
    </p:spTree>
    <p:extLst>
      <p:ext uri="{BB962C8B-B14F-4D97-AF65-F5344CB8AC3E}">
        <p14:creationId xmlns:p14="http://schemas.microsoft.com/office/powerpoint/2010/main" val="3383913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73FAF6B-97B8-4124-9920-513ACD7FA025}" type="slidenum">
              <a:rPr lang="en-US"/>
              <a:pPr>
                <a:defRPr/>
              </a:pPr>
              <a:t>‹#›</a:t>
            </a:fld>
            <a:endParaRPr lang="en-US" dirty="0"/>
          </a:p>
        </p:txBody>
      </p:sp>
    </p:spTree>
    <p:extLst>
      <p:ext uri="{BB962C8B-B14F-4D97-AF65-F5344CB8AC3E}">
        <p14:creationId xmlns:p14="http://schemas.microsoft.com/office/powerpoint/2010/main" val="445764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C202441-924F-4FAE-9B32-F61B1ED1BBA9}" type="slidenum">
              <a:rPr lang="en-US"/>
              <a:pPr>
                <a:defRPr/>
              </a:pPr>
              <a:t>‹#›</a:t>
            </a:fld>
            <a:endParaRPr lang="en-US" dirty="0"/>
          </a:p>
        </p:txBody>
      </p:sp>
    </p:spTree>
    <p:extLst>
      <p:ext uri="{BB962C8B-B14F-4D97-AF65-F5344CB8AC3E}">
        <p14:creationId xmlns:p14="http://schemas.microsoft.com/office/powerpoint/2010/main" val="416583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8818200-58C4-461E-A8F3-7A4CAA14AFF2}" type="slidenum">
              <a:rPr lang="en-US"/>
              <a:pPr>
                <a:defRPr/>
              </a:pPr>
              <a:t>‹#›</a:t>
            </a:fld>
            <a:endParaRPr lang="en-US" dirty="0"/>
          </a:p>
        </p:txBody>
      </p:sp>
    </p:spTree>
    <p:extLst>
      <p:ext uri="{BB962C8B-B14F-4D97-AF65-F5344CB8AC3E}">
        <p14:creationId xmlns:p14="http://schemas.microsoft.com/office/powerpoint/2010/main" val="1488718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CD750292-2538-47C8-BF8E-092B8D9AE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84" charset="-128"/>
        </a:defRPr>
      </a:lvl2pPr>
      <a:lvl3pPr algn="ctr" rtl="0" eaLnBrk="0" fontAlgn="base" hangingPunct="0">
        <a:spcBef>
          <a:spcPct val="0"/>
        </a:spcBef>
        <a:spcAft>
          <a:spcPct val="0"/>
        </a:spcAft>
        <a:defRPr sz="4400">
          <a:solidFill>
            <a:schemeClr val="tx2"/>
          </a:solidFill>
          <a:latin typeface="Arial" charset="0"/>
          <a:ea typeface="ＭＳ Ｐゴシック" pitchFamily="84" charset="-128"/>
        </a:defRPr>
      </a:lvl3pPr>
      <a:lvl4pPr algn="ctr" rtl="0" eaLnBrk="0" fontAlgn="base" hangingPunct="0">
        <a:spcBef>
          <a:spcPct val="0"/>
        </a:spcBef>
        <a:spcAft>
          <a:spcPct val="0"/>
        </a:spcAft>
        <a:defRPr sz="4400">
          <a:solidFill>
            <a:schemeClr val="tx2"/>
          </a:solidFill>
          <a:latin typeface="Arial" charset="0"/>
          <a:ea typeface="ＭＳ Ｐゴシック" pitchFamily="84" charset="-128"/>
        </a:defRPr>
      </a:lvl4pPr>
      <a:lvl5pPr algn="ctr" rtl="0" eaLnBrk="0" fontAlgn="base" hangingPunct="0">
        <a:spcBef>
          <a:spcPct val="0"/>
        </a:spcBef>
        <a:spcAft>
          <a:spcPct val="0"/>
        </a:spcAft>
        <a:defRPr sz="4400">
          <a:solidFill>
            <a:schemeClr val="tx2"/>
          </a:solidFill>
          <a:latin typeface="Arial" charset="0"/>
          <a:ea typeface="ＭＳ Ｐゴシック" pitchFamily="84" charset="-128"/>
        </a:defRPr>
      </a:lvl5pPr>
      <a:lvl6pPr marL="457200" algn="ctr" rtl="0" fontAlgn="base">
        <a:spcBef>
          <a:spcPct val="0"/>
        </a:spcBef>
        <a:spcAft>
          <a:spcPct val="0"/>
        </a:spcAft>
        <a:defRPr sz="4400">
          <a:solidFill>
            <a:schemeClr val="tx2"/>
          </a:solidFill>
          <a:latin typeface="Arial" charset="0"/>
          <a:ea typeface="ＭＳ Ｐゴシック" pitchFamily="84" charset="-128"/>
        </a:defRPr>
      </a:lvl6pPr>
      <a:lvl7pPr marL="914400" algn="ctr" rtl="0" fontAlgn="base">
        <a:spcBef>
          <a:spcPct val="0"/>
        </a:spcBef>
        <a:spcAft>
          <a:spcPct val="0"/>
        </a:spcAft>
        <a:defRPr sz="4400">
          <a:solidFill>
            <a:schemeClr val="tx2"/>
          </a:solidFill>
          <a:latin typeface="Arial" charset="0"/>
          <a:ea typeface="ＭＳ Ｐゴシック" pitchFamily="84" charset="-128"/>
        </a:defRPr>
      </a:lvl7pPr>
      <a:lvl8pPr marL="1371600" algn="ctr" rtl="0" fontAlgn="base">
        <a:spcBef>
          <a:spcPct val="0"/>
        </a:spcBef>
        <a:spcAft>
          <a:spcPct val="0"/>
        </a:spcAft>
        <a:defRPr sz="4400">
          <a:solidFill>
            <a:schemeClr val="tx2"/>
          </a:solidFill>
          <a:latin typeface="Arial" charset="0"/>
          <a:ea typeface="ＭＳ Ｐゴシック" pitchFamily="84" charset="-128"/>
        </a:defRPr>
      </a:lvl8pPr>
      <a:lvl9pPr marL="1828800" algn="ctr" rtl="0" fontAlgn="base">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750292-2538-47C8-BF8E-092B8D9AED68}" type="slidenum">
              <a:rPr lang="en-US" smtClean="0"/>
              <a:pPr>
                <a:defRPr/>
              </a:pPr>
              <a:t>‹#›</a:t>
            </a:fld>
            <a:endParaRPr lang="en-US" dirty="0"/>
          </a:p>
        </p:txBody>
      </p:sp>
    </p:spTree>
    <p:extLst>
      <p:ext uri="{BB962C8B-B14F-4D97-AF65-F5344CB8AC3E}">
        <p14:creationId xmlns:p14="http://schemas.microsoft.com/office/powerpoint/2010/main" val="33824912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77136-6 PP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3200" dirty="0" smtClean="0">
                <a:latin typeface="Arial Black" pitchFamily="34" charset="0"/>
              </a:rPr>
              <a:t>Policy Implications</a:t>
            </a:r>
          </a:p>
        </p:txBody>
      </p:sp>
      <p:sp>
        <p:nvSpPr>
          <p:cNvPr id="3" name="Content Placeholder 2"/>
          <p:cNvSpPr>
            <a:spLocks noGrp="1"/>
          </p:cNvSpPr>
          <p:nvPr>
            <p:ph idx="1"/>
          </p:nvPr>
        </p:nvSpPr>
        <p:spPr>
          <a:xfrm>
            <a:off x="685800" y="1066800"/>
            <a:ext cx="7772400" cy="3962400"/>
          </a:xfrm>
        </p:spPr>
        <p:txBody>
          <a:bodyPr>
            <a:normAutofit fontScale="32500" lnSpcReduction="20000"/>
          </a:bodyPr>
          <a:lstStyle/>
          <a:p>
            <a:pPr>
              <a:buNone/>
            </a:pPr>
            <a:r>
              <a:rPr lang="en-US" dirty="0" smtClean="0"/>
              <a:t>	</a:t>
            </a:r>
          </a:p>
          <a:p>
            <a:pPr>
              <a:buNone/>
            </a:pPr>
            <a:r>
              <a:rPr lang="en-US" dirty="0"/>
              <a:t>	</a:t>
            </a:r>
            <a:r>
              <a:rPr lang="en-US" sz="8600" dirty="0" smtClean="0">
                <a:latin typeface="Arial Black" pitchFamily="34" charset="0"/>
              </a:rPr>
              <a:t>The relationship between college attendance and grades is “so strong as to suggest that dramatic improvements in average grades (and failure rates) could be achieved by efforts to increase class attendance rates among college </a:t>
            </a:r>
            <a:r>
              <a:rPr lang="en-US" sz="8600" dirty="0" smtClean="0">
                <a:latin typeface="Arial Black" pitchFamily="34" charset="0"/>
              </a:rPr>
              <a:t>students.”</a:t>
            </a:r>
            <a:endParaRPr lang="en-US" sz="8600" dirty="0" smtClean="0">
              <a:latin typeface="Arial Black" pitchFamily="34" charset="0"/>
            </a:endParaRPr>
          </a:p>
          <a:p>
            <a:pPr algn="r">
              <a:buNone/>
            </a:pPr>
            <a:r>
              <a:rPr lang="en-US" sz="8600" i="1" dirty="0" smtClean="0">
                <a:latin typeface="Arial Black" pitchFamily="34" charset="0"/>
              </a:rPr>
              <a:t>Credé et al.</a:t>
            </a:r>
          </a:p>
          <a:p>
            <a:pPr algn="r">
              <a:buNone/>
            </a:pPr>
            <a:r>
              <a:rPr lang="en-US" dirty="0" smtClean="0"/>
              <a:t> </a:t>
            </a:r>
            <a:endParaRPr lang="en-US" dirty="0"/>
          </a:p>
        </p:txBody>
      </p:sp>
      <p:pic>
        <p:nvPicPr>
          <p:cNvPr id="4"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237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4800" y="1143000"/>
            <a:ext cx="8763000" cy="2246769"/>
          </a:xfrm>
          <a:prstGeom prst="rect">
            <a:avLst/>
          </a:prstGeom>
        </p:spPr>
        <p:txBody>
          <a:bodyPr wrap="square">
            <a:spAutoFit/>
          </a:bodyPr>
          <a:lstStyle/>
          <a:p>
            <a:r>
              <a:rPr lang="en-US" sz="2800" dirty="0" smtClean="0">
                <a:latin typeface="Arial Black" pitchFamily="34" charset="0"/>
              </a:rPr>
              <a:t>Who are the Key Constituents </a:t>
            </a:r>
            <a:r>
              <a:rPr lang="en-US" sz="2800" dirty="0" smtClean="0">
                <a:latin typeface="Arial Black" pitchFamily="34" charset="0"/>
              </a:rPr>
              <a:t>on campus</a:t>
            </a:r>
            <a:r>
              <a:rPr lang="en-US" sz="2800" dirty="0" smtClean="0">
                <a:latin typeface="Arial Black" pitchFamily="34" charset="0"/>
              </a:rPr>
              <a:t>?</a:t>
            </a:r>
          </a:p>
          <a:p>
            <a:endParaRPr lang="en-US" sz="2800" dirty="0">
              <a:latin typeface="Arial Black" pitchFamily="34" charset="0"/>
            </a:endParaRPr>
          </a:p>
          <a:p>
            <a:r>
              <a:rPr lang="en-US" sz="2800" dirty="0" smtClean="0">
                <a:latin typeface="Arial Black" pitchFamily="34" charset="0"/>
              </a:rPr>
              <a:t>What are Supporting Policies that</a:t>
            </a:r>
          </a:p>
          <a:p>
            <a:r>
              <a:rPr lang="en-US" sz="2800" dirty="0">
                <a:latin typeface="Arial Black" pitchFamily="34" charset="0"/>
              </a:rPr>
              <a:t>	</a:t>
            </a:r>
            <a:r>
              <a:rPr lang="en-US" sz="2800" dirty="0" smtClean="0">
                <a:latin typeface="Arial Black" pitchFamily="34" charset="0"/>
              </a:rPr>
              <a:t>affect missed class time?</a:t>
            </a:r>
          </a:p>
          <a:p>
            <a:endParaRPr lang="en-US" sz="2800" dirty="0" smtClean="0">
              <a:latin typeface="Arial Black" pitchFamily="34" charset="0"/>
            </a:endParaRPr>
          </a:p>
        </p:txBody>
      </p:sp>
    </p:spTree>
    <p:extLst>
      <p:ext uri="{BB962C8B-B14F-4D97-AF65-F5344CB8AC3E}">
        <p14:creationId xmlns:p14="http://schemas.microsoft.com/office/powerpoint/2010/main" val="2264684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838200"/>
          </a:xfrm>
        </p:spPr>
        <p:txBody>
          <a:bodyPr>
            <a:normAutofit/>
          </a:bodyPr>
          <a:lstStyle/>
          <a:p>
            <a:pPr algn="l"/>
            <a:r>
              <a:rPr lang="en-US" sz="3200" dirty="0" smtClean="0">
                <a:latin typeface="Arial Black" pitchFamily="34" charset="0"/>
              </a:rPr>
              <a:t>Who is responsible and why?</a:t>
            </a:r>
            <a:endParaRPr lang="en-US" sz="3200" dirty="0">
              <a:latin typeface="Arial Black" pitchFamily="34" charset="0"/>
            </a:endParaRPr>
          </a:p>
        </p:txBody>
      </p:sp>
      <p:sp>
        <p:nvSpPr>
          <p:cNvPr id="3" name="Content Placeholder 2"/>
          <p:cNvSpPr>
            <a:spLocks noGrp="1"/>
          </p:cNvSpPr>
          <p:nvPr>
            <p:ph idx="1"/>
          </p:nvPr>
        </p:nvSpPr>
        <p:spPr>
          <a:xfrm>
            <a:off x="1143000" y="1066800"/>
            <a:ext cx="6705600" cy="4267200"/>
          </a:xfrm>
        </p:spPr>
        <p:txBody>
          <a:bodyPr>
            <a:noAutofit/>
          </a:bodyPr>
          <a:lstStyle/>
          <a:p>
            <a:r>
              <a:rPr lang="en-US" sz="2800" dirty="0" smtClean="0">
                <a:latin typeface="Arial Black" pitchFamily="34" charset="0"/>
              </a:rPr>
              <a:t>Academic Administrators</a:t>
            </a:r>
          </a:p>
          <a:p>
            <a:r>
              <a:rPr lang="en-US" sz="2800" dirty="0" smtClean="0">
                <a:latin typeface="Arial Black" pitchFamily="34" charset="0"/>
              </a:rPr>
              <a:t>Athletic administration</a:t>
            </a:r>
          </a:p>
          <a:p>
            <a:r>
              <a:rPr lang="en-US" sz="2800" dirty="0" smtClean="0">
                <a:latin typeface="Arial Black" pitchFamily="34" charset="0"/>
              </a:rPr>
              <a:t>Coaches</a:t>
            </a:r>
          </a:p>
          <a:p>
            <a:r>
              <a:rPr lang="en-US" sz="2800" dirty="0" smtClean="0">
                <a:latin typeface="Arial Black" pitchFamily="34" charset="0"/>
              </a:rPr>
              <a:t>Student athlete</a:t>
            </a:r>
          </a:p>
          <a:p>
            <a:r>
              <a:rPr lang="en-US" sz="2800" dirty="0" smtClean="0">
                <a:latin typeface="Arial Black" pitchFamily="34" charset="0"/>
              </a:rPr>
              <a:t>Faculty</a:t>
            </a:r>
          </a:p>
          <a:p>
            <a:r>
              <a:rPr lang="en-US" sz="2800" dirty="0" smtClean="0">
                <a:latin typeface="Arial Black" pitchFamily="34" charset="0"/>
              </a:rPr>
              <a:t>Academic support personnel </a:t>
            </a:r>
          </a:p>
          <a:p>
            <a:r>
              <a:rPr lang="en-US" sz="2800" dirty="0" smtClean="0">
                <a:latin typeface="Arial Black" pitchFamily="34" charset="0"/>
              </a:rPr>
              <a:t>FAR</a:t>
            </a:r>
          </a:p>
          <a:p>
            <a:r>
              <a:rPr lang="en-US" sz="2800" dirty="0" smtClean="0">
                <a:latin typeface="Arial Black" pitchFamily="34" charset="0"/>
              </a:rPr>
              <a:t>Conference office</a:t>
            </a:r>
            <a:endParaRPr lang="en-US" sz="2800" dirty="0">
              <a:latin typeface="Arial Black" pitchFamily="34" charset="0"/>
            </a:endParaRPr>
          </a:p>
        </p:txBody>
      </p:sp>
      <p:pic>
        <p:nvPicPr>
          <p:cNvPr id="4"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610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762000"/>
          </a:xfrm>
        </p:spPr>
        <p:txBody>
          <a:bodyPr/>
          <a:lstStyle/>
          <a:p>
            <a:pPr algn="l"/>
            <a:r>
              <a:rPr lang="en-US" sz="3200" dirty="0" smtClean="0">
                <a:latin typeface="Arial Black" pitchFamily="34" charset="0"/>
              </a:rPr>
              <a:t>Supporting policies require</a:t>
            </a:r>
            <a:endParaRPr lang="en-US" sz="3200" dirty="0">
              <a:latin typeface="Arial Black" pitchFamily="34" charset="0"/>
            </a:endParaRPr>
          </a:p>
        </p:txBody>
      </p:sp>
      <p:sp>
        <p:nvSpPr>
          <p:cNvPr id="3" name="Content Placeholder 2"/>
          <p:cNvSpPr>
            <a:spLocks noGrp="1"/>
          </p:cNvSpPr>
          <p:nvPr>
            <p:ph idx="1"/>
          </p:nvPr>
        </p:nvSpPr>
        <p:spPr>
          <a:xfrm>
            <a:off x="1524000" y="1219200"/>
            <a:ext cx="4114800" cy="4114800"/>
          </a:xfrm>
        </p:spPr>
        <p:txBody>
          <a:bodyPr/>
          <a:lstStyle/>
          <a:p>
            <a:r>
              <a:rPr lang="en-US" sz="2800" dirty="0" smtClean="0">
                <a:latin typeface="Arial Black" pitchFamily="34" charset="0"/>
              </a:rPr>
              <a:t>Communication</a:t>
            </a:r>
          </a:p>
          <a:p>
            <a:endParaRPr lang="en-US" sz="2800" dirty="0">
              <a:latin typeface="Arial Black" pitchFamily="34" charset="0"/>
            </a:endParaRPr>
          </a:p>
          <a:p>
            <a:r>
              <a:rPr lang="en-US" sz="2800" dirty="0" smtClean="0">
                <a:latin typeface="Arial Black" pitchFamily="34" charset="0"/>
              </a:rPr>
              <a:t>Collaboration</a:t>
            </a:r>
          </a:p>
          <a:p>
            <a:endParaRPr lang="en-US" sz="2800" dirty="0" smtClean="0">
              <a:latin typeface="Arial Black" pitchFamily="34" charset="0"/>
            </a:endParaRPr>
          </a:p>
          <a:p>
            <a:r>
              <a:rPr lang="en-US" sz="2800" dirty="0" smtClean="0">
                <a:latin typeface="Arial Black" pitchFamily="34" charset="0"/>
              </a:rPr>
              <a:t>Concern</a:t>
            </a:r>
          </a:p>
          <a:p>
            <a:endParaRPr lang="en-US" sz="2800" dirty="0" smtClean="0">
              <a:latin typeface="Arial Black" pitchFamily="34" charset="0"/>
            </a:endParaRPr>
          </a:p>
          <a:p>
            <a:r>
              <a:rPr lang="en-US" sz="2800" dirty="0" smtClean="0">
                <a:latin typeface="Arial Black" pitchFamily="34" charset="0"/>
              </a:rPr>
              <a:t>Commitment</a:t>
            </a:r>
          </a:p>
          <a:p>
            <a:endParaRPr lang="en-US" sz="2800" dirty="0">
              <a:latin typeface="Arial Black" pitchFamily="34" charset="0"/>
            </a:endParaRPr>
          </a:p>
          <a:p>
            <a:endParaRPr lang="en-US" sz="2800" dirty="0">
              <a:latin typeface="Arial Black" pitchFamily="34" charset="0"/>
            </a:endParaRPr>
          </a:p>
        </p:txBody>
      </p:sp>
      <p:pic>
        <p:nvPicPr>
          <p:cNvPr id="4"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215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5800" y="1143000"/>
            <a:ext cx="7772400" cy="3539430"/>
          </a:xfrm>
          <a:prstGeom prst="rect">
            <a:avLst/>
          </a:prstGeom>
        </p:spPr>
        <p:txBody>
          <a:bodyPr wrap="square">
            <a:spAutoFit/>
          </a:bodyPr>
          <a:lstStyle/>
          <a:p>
            <a:r>
              <a:rPr lang="en-US" sz="2800" dirty="0" smtClean="0">
                <a:latin typeface="Arial Black" pitchFamily="34" charset="0"/>
              </a:rPr>
              <a:t>What are the Consequences of Student-athlete Injury on Missed Class Time?</a:t>
            </a:r>
          </a:p>
          <a:p>
            <a:endParaRPr lang="en-US" sz="2800" dirty="0" smtClean="0">
              <a:latin typeface="Arial Black" pitchFamily="34" charset="0"/>
            </a:endParaRPr>
          </a:p>
          <a:p>
            <a:r>
              <a:rPr lang="en-US" sz="2800" dirty="0" smtClean="0">
                <a:latin typeface="Arial Black" pitchFamily="34" charset="0"/>
              </a:rPr>
              <a:t>What are the Impacts and Dimensions of Concussion Injury?</a:t>
            </a:r>
          </a:p>
          <a:p>
            <a:endParaRPr lang="en-US" sz="2800" dirty="0" smtClean="0">
              <a:latin typeface="Arial Black" pitchFamily="34" charset="0"/>
            </a:endParaRPr>
          </a:p>
          <a:p>
            <a:r>
              <a:rPr lang="en-US" sz="2800" dirty="0" smtClean="0">
                <a:latin typeface="Arial Black" pitchFamily="34" charset="0"/>
              </a:rPr>
              <a:t>What is a Student-athlete’s view?</a:t>
            </a:r>
          </a:p>
        </p:txBody>
      </p:sp>
    </p:spTree>
    <p:extLst>
      <p:ext uri="{BB962C8B-B14F-4D97-AF65-F5344CB8AC3E}">
        <p14:creationId xmlns:p14="http://schemas.microsoft.com/office/powerpoint/2010/main" val="1647544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3657600"/>
          </a:xfrm>
        </p:spPr>
        <p:txBody>
          <a:bodyPr>
            <a:normAutofit fontScale="90000"/>
          </a:bodyPr>
          <a:lstStyle/>
          <a:p>
            <a:r>
              <a:rPr lang="en-US" dirty="0" smtClean="0"/>
              <a:t>Academic Success</a:t>
            </a:r>
            <a:br>
              <a:rPr lang="en-US" dirty="0" smtClean="0"/>
            </a:br>
            <a:r>
              <a:rPr lang="en-US" dirty="0" smtClean="0"/>
              <a:t>and </a:t>
            </a:r>
            <a:br>
              <a:rPr lang="en-US" dirty="0" smtClean="0"/>
            </a:br>
            <a:r>
              <a:rPr lang="en-US" dirty="0" smtClean="0"/>
              <a:t>Missed Class Time</a:t>
            </a:r>
            <a:br>
              <a:rPr lang="en-US" dirty="0" smtClean="0"/>
            </a:br>
            <a:r>
              <a:rPr lang="en-US" dirty="0" smtClean="0"/>
              <a:t/>
            </a:r>
            <a:br>
              <a:rPr lang="en-US" dirty="0" smtClean="0"/>
            </a:br>
            <a:r>
              <a:rPr lang="en-US" dirty="0" smtClean="0"/>
              <a:t>Perspectives on Concussion Management</a:t>
            </a:r>
            <a:endParaRPr lang="en-US" dirty="0"/>
          </a:p>
        </p:txBody>
      </p:sp>
      <p:sp>
        <p:nvSpPr>
          <p:cNvPr id="4" name="TextBox 3"/>
          <p:cNvSpPr txBox="1"/>
          <p:nvPr/>
        </p:nvSpPr>
        <p:spPr>
          <a:xfrm>
            <a:off x="5410200" y="4590871"/>
            <a:ext cx="3733800" cy="1200329"/>
          </a:xfrm>
          <a:prstGeom prst="rect">
            <a:avLst/>
          </a:prstGeom>
          <a:noFill/>
        </p:spPr>
        <p:txBody>
          <a:bodyPr wrap="square" rtlCol="0">
            <a:spAutoFit/>
          </a:bodyPr>
          <a:lstStyle/>
          <a:p>
            <a:pPr eaLnBrk="1" fontAlgn="auto" hangingPunct="1">
              <a:spcBef>
                <a:spcPts val="0"/>
              </a:spcBef>
              <a:spcAft>
                <a:spcPts val="0"/>
              </a:spcAft>
            </a:pPr>
            <a:r>
              <a:rPr lang="en-US" sz="1800" dirty="0">
                <a:solidFill>
                  <a:prstClr val="black"/>
                </a:solidFill>
                <a:latin typeface="Constantia"/>
                <a:ea typeface="+mn-ea"/>
              </a:rPr>
              <a:t>Bruce M. Kola, MS, ATC/R</a:t>
            </a:r>
          </a:p>
          <a:p>
            <a:pPr eaLnBrk="1" fontAlgn="auto" hangingPunct="1">
              <a:spcBef>
                <a:spcPts val="0"/>
              </a:spcBef>
              <a:spcAft>
                <a:spcPts val="0"/>
              </a:spcAft>
            </a:pPr>
            <a:r>
              <a:rPr lang="en-US" sz="1800" dirty="0">
                <a:solidFill>
                  <a:prstClr val="black"/>
                </a:solidFill>
                <a:latin typeface="Constantia"/>
                <a:ea typeface="+mn-ea"/>
              </a:rPr>
              <a:t>Coordinator of Sports Medicine</a:t>
            </a:r>
          </a:p>
          <a:p>
            <a:pPr eaLnBrk="1" fontAlgn="auto" hangingPunct="1">
              <a:spcBef>
                <a:spcPts val="0"/>
              </a:spcBef>
              <a:spcAft>
                <a:spcPts val="0"/>
              </a:spcAft>
            </a:pPr>
            <a:r>
              <a:rPr lang="en-US" sz="1800" dirty="0">
                <a:solidFill>
                  <a:prstClr val="black"/>
                </a:solidFill>
                <a:latin typeface="Constantia"/>
                <a:ea typeface="+mn-ea"/>
              </a:rPr>
              <a:t>Department of Sport Science</a:t>
            </a:r>
          </a:p>
          <a:p>
            <a:pPr eaLnBrk="1" fontAlgn="auto" hangingPunct="1">
              <a:spcBef>
                <a:spcPts val="0"/>
              </a:spcBef>
              <a:spcAft>
                <a:spcPts val="0"/>
              </a:spcAft>
            </a:pPr>
            <a:r>
              <a:rPr lang="en-US" sz="1800" dirty="0">
                <a:solidFill>
                  <a:prstClr val="black"/>
                </a:solidFill>
                <a:latin typeface="Constantia"/>
                <a:ea typeface="+mn-ea"/>
              </a:rPr>
              <a:t>Colorado College</a:t>
            </a:r>
          </a:p>
        </p:txBody>
      </p:sp>
      <p:pic>
        <p:nvPicPr>
          <p:cNvPr id="5"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960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ctr"/>
            <a:r>
              <a:rPr lang="en-US" dirty="0" smtClean="0"/>
              <a:t>Historical Perspective</a:t>
            </a:r>
            <a:endParaRPr lang="en-US" dirty="0"/>
          </a:p>
        </p:txBody>
      </p:sp>
      <p:sp>
        <p:nvSpPr>
          <p:cNvPr id="3" name="Content Placeholder 2"/>
          <p:cNvSpPr>
            <a:spLocks noGrp="1"/>
          </p:cNvSpPr>
          <p:nvPr>
            <p:ph idx="1"/>
          </p:nvPr>
        </p:nvSpPr>
        <p:spPr>
          <a:xfrm>
            <a:off x="457200" y="1143000"/>
            <a:ext cx="8229600" cy="4267199"/>
          </a:xfrm>
        </p:spPr>
        <p:txBody>
          <a:bodyPr>
            <a:normAutofit fontScale="85000" lnSpcReduction="20000"/>
          </a:bodyPr>
          <a:lstStyle/>
          <a:p>
            <a:r>
              <a:rPr lang="en-US" dirty="0" smtClean="0"/>
              <a:t>Part of the Game…..</a:t>
            </a:r>
          </a:p>
          <a:p>
            <a:r>
              <a:rPr lang="en-US" dirty="0" smtClean="0"/>
              <a:t>The Older I Get the Tougher I used to be……</a:t>
            </a:r>
          </a:p>
          <a:p>
            <a:r>
              <a:rPr lang="en-US" dirty="0" smtClean="0"/>
              <a:t>Self-reported?</a:t>
            </a:r>
          </a:p>
          <a:p>
            <a:r>
              <a:rPr lang="en-US" dirty="0" smtClean="0"/>
              <a:t>Self-limiting?</a:t>
            </a:r>
          </a:p>
          <a:p>
            <a:r>
              <a:rPr lang="en-US" dirty="0" smtClean="0"/>
              <a:t>Somatic SX Primary Treatment Focus</a:t>
            </a:r>
          </a:p>
          <a:p>
            <a:r>
              <a:rPr lang="en-US" dirty="0" smtClean="0"/>
              <a:t>Limited Understanding of Biomechanics</a:t>
            </a:r>
          </a:p>
          <a:p>
            <a:r>
              <a:rPr lang="en-US" dirty="0" smtClean="0"/>
              <a:t>Limited Understanding of Pathophysiology</a:t>
            </a:r>
          </a:p>
          <a:p>
            <a:r>
              <a:rPr lang="en-US" dirty="0" smtClean="0"/>
              <a:t>No Baseline Data</a:t>
            </a:r>
          </a:p>
          <a:p>
            <a:r>
              <a:rPr lang="en-US" dirty="0" smtClean="0"/>
              <a:t>Limited Measurement of Cognitive Impairment</a:t>
            </a:r>
          </a:p>
          <a:p>
            <a:r>
              <a:rPr lang="en-US" dirty="0" smtClean="0"/>
              <a:t>Grading Scales…….</a:t>
            </a:r>
          </a:p>
        </p:txBody>
      </p:sp>
      <p:pic>
        <p:nvPicPr>
          <p:cNvPr id="4"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762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62912"/>
          </a:xfrm>
        </p:spPr>
        <p:txBody>
          <a:bodyPr>
            <a:normAutofit fontScale="90000"/>
          </a:bodyPr>
          <a:lstStyle/>
          <a:p>
            <a:pPr algn="ctr"/>
            <a:r>
              <a:rPr lang="en-US" dirty="0" smtClean="0"/>
              <a:t>Structured Approach to Concussion Management: Current Approach and Rationale</a:t>
            </a:r>
            <a:endParaRPr lang="en-US" dirty="0"/>
          </a:p>
        </p:txBody>
      </p:sp>
      <p:sp>
        <p:nvSpPr>
          <p:cNvPr id="3" name="Content Placeholder 2"/>
          <p:cNvSpPr>
            <a:spLocks noGrp="1"/>
          </p:cNvSpPr>
          <p:nvPr>
            <p:ph idx="1"/>
          </p:nvPr>
        </p:nvSpPr>
        <p:spPr>
          <a:xfrm>
            <a:off x="152400" y="1828800"/>
            <a:ext cx="8839200" cy="3733800"/>
          </a:xfrm>
        </p:spPr>
        <p:txBody>
          <a:bodyPr>
            <a:noAutofit/>
          </a:bodyPr>
          <a:lstStyle/>
          <a:p>
            <a:pPr>
              <a:spcBef>
                <a:spcPts val="0"/>
              </a:spcBef>
            </a:pPr>
            <a:r>
              <a:rPr lang="en-US" sz="2400" dirty="0" smtClean="0"/>
              <a:t>What is time loss in the academic environment?</a:t>
            </a:r>
          </a:p>
          <a:p>
            <a:pPr lvl="1">
              <a:spcBef>
                <a:spcPts val="0"/>
              </a:spcBef>
            </a:pPr>
            <a:r>
              <a:rPr lang="en-US" sz="2400" dirty="0" smtClean="0"/>
              <a:t>Divisional Status: Mixed DI &amp; DIII</a:t>
            </a:r>
          </a:p>
          <a:p>
            <a:pPr lvl="1">
              <a:spcBef>
                <a:spcPts val="0"/>
              </a:spcBef>
            </a:pPr>
            <a:r>
              <a:rPr lang="en-US" sz="2400" dirty="0" smtClean="0"/>
              <a:t>No Difference in Tissue Level or Response to Trauma</a:t>
            </a:r>
          </a:p>
          <a:p>
            <a:pPr lvl="1">
              <a:spcBef>
                <a:spcPts val="0"/>
              </a:spcBef>
            </a:pPr>
            <a:r>
              <a:rPr lang="en-US" sz="2400" dirty="0" smtClean="0"/>
              <a:t>Block Plan: Single course for 3.5 weeks</a:t>
            </a:r>
          </a:p>
          <a:p>
            <a:pPr lvl="2">
              <a:spcBef>
                <a:spcPts val="0"/>
              </a:spcBef>
              <a:buNone/>
            </a:pPr>
            <a:r>
              <a:rPr lang="en-US" dirty="0" smtClean="0"/>
              <a:t>Science based course / reading =/&gt; 100 pages per night</a:t>
            </a:r>
          </a:p>
          <a:p>
            <a:pPr lvl="2">
              <a:spcBef>
                <a:spcPts val="0"/>
              </a:spcBef>
              <a:buNone/>
            </a:pPr>
            <a:r>
              <a:rPr lang="en-US" dirty="0" smtClean="0"/>
              <a:t>Non-science-based course / reading = /&gt; 300 pages per night</a:t>
            </a:r>
          </a:p>
          <a:p>
            <a:pPr lvl="2">
              <a:spcBef>
                <a:spcPts val="0"/>
              </a:spcBef>
              <a:buNone/>
            </a:pPr>
            <a:r>
              <a:rPr lang="en-US" dirty="0" smtClean="0"/>
              <a:t>Lab courses and athletic travel</a:t>
            </a:r>
          </a:p>
          <a:p>
            <a:pPr lvl="2">
              <a:spcBef>
                <a:spcPts val="0"/>
              </a:spcBef>
              <a:buNone/>
            </a:pPr>
            <a:r>
              <a:rPr lang="en-US" dirty="0" smtClean="0"/>
              <a:t>Geographic isolation</a:t>
            </a:r>
          </a:p>
          <a:p>
            <a:pPr lvl="2">
              <a:spcBef>
                <a:spcPts val="0"/>
              </a:spcBef>
              <a:buNone/>
            </a:pPr>
            <a:r>
              <a:rPr lang="en-US" dirty="0" smtClean="0"/>
              <a:t>Single day time loss from class equates to loss of a week in semester system</a:t>
            </a:r>
          </a:p>
          <a:p>
            <a:pPr lvl="8">
              <a:spcBef>
                <a:spcPts val="0"/>
              </a:spcBef>
              <a:buNone/>
            </a:pPr>
            <a:endParaRPr lang="en-US" sz="2400" dirty="0" smtClean="0"/>
          </a:p>
          <a:p>
            <a:pPr>
              <a:spcBef>
                <a:spcPts val="0"/>
              </a:spcBef>
              <a:buNone/>
            </a:pPr>
            <a:r>
              <a:rPr lang="en-US" sz="2400" dirty="0" smtClean="0"/>
              <a:t>	Is there a way to optimize prevention, communication and treatment regimen to limit time loss after concussion?</a:t>
            </a:r>
            <a:endParaRPr lang="en-US" sz="2400" dirty="0"/>
          </a:p>
        </p:txBody>
      </p:sp>
      <p:pic>
        <p:nvPicPr>
          <p:cNvPr id="4"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292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143000"/>
            <a:ext cx="7772400" cy="1362075"/>
          </a:xfrm>
        </p:spPr>
        <p:txBody>
          <a:bodyPr/>
          <a:lstStyle/>
          <a:p>
            <a:pPr algn="ctr"/>
            <a:r>
              <a:rPr lang="en-US" dirty="0" smtClean="0"/>
              <a:t>Adolescent Concussions</a:t>
            </a:r>
            <a:endParaRPr lang="en-US" dirty="0"/>
          </a:p>
        </p:txBody>
      </p:sp>
      <p:sp>
        <p:nvSpPr>
          <p:cNvPr id="3" name="Text Placeholder 2"/>
          <p:cNvSpPr>
            <a:spLocks noGrp="1"/>
          </p:cNvSpPr>
          <p:nvPr>
            <p:ph type="body" idx="1"/>
          </p:nvPr>
        </p:nvSpPr>
        <p:spPr>
          <a:xfrm>
            <a:off x="530352" y="2590800"/>
            <a:ext cx="7772400" cy="2743200"/>
          </a:xfrm>
        </p:spPr>
        <p:txBody>
          <a:bodyPr>
            <a:normAutofit/>
          </a:bodyPr>
          <a:lstStyle/>
          <a:p>
            <a:pPr algn="ctr"/>
            <a:r>
              <a:rPr lang="en-US" sz="2400" dirty="0" smtClean="0">
                <a:solidFill>
                  <a:schemeClr val="tx1"/>
                </a:solidFill>
              </a:rPr>
              <a:t>Michael A. Lee, MD / Benjamin Fine, PhD</a:t>
            </a:r>
          </a:p>
          <a:p>
            <a:pPr algn="ctr"/>
            <a:r>
              <a:rPr lang="en-US" sz="2400" dirty="0" smtClean="0">
                <a:solidFill>
                  <a:schemeClr val="tx1"/>
                </a:solidFill>
              </a:rPr>
              <a:t>Volume 74,  Number 3</a:t>
            </a:r>
          </a:p>
          <a:p>
            <a:pPr algn="ctr"/>
            <a:r>
              <a:rPr lang="en-US" sz="2400" dirty="0" smtClean="0">
                <a:solidFill>
                  <a:schemeClr val="tx1"/>
                </a:solidFill>
              </a:rPr>
              <a:t>Connecticut Medicine, March 2010</a:t>
            </a:r>
          </a:p>
          <a:p>
            <a:pPr algn="ctr"/>
            <a:endParaRPr lang="en-US" sz="2400" dirty="0" smtClean="0">
              <a:solidFill>
                <a:schemeClr val="tx1"/>
              </a:solidFill>
            </a:endParaRPr>
          </a:p>
          <a:p>
            <a:pPr algn="ctr"/>
            <a:r>
              <a:rPr lang="en-US" sz="2400" dirty="0" smtClean="0">
                <a:solidFill>
                  <a:schemeClr val="tx1"/>
                </a:solidFill>
              </a:rPr>
              <a:t>“Cognitive Recovery or Cocooning”</a:t>
            </a:r>
          </a:p>
          <a:p>
            <a:pPr algn="ctr"/>
            <a:endParaRPr lang="en-US" sz="2400" dirty="0">
              <a:solidFill>
                <a:schemeClr val="tx1"/>
              </a:solidFill>
            </a:endParaRPr>
          </a:p>
        </p:txBody>
      </p:sp>
      <p:pic>
        <p:nvPicPr>
          <p:cNvPr id="4"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051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1295400"/>
            <a:ext cx="7772400" cy="1362075"/>
          </a:xfrm>
        </p:spPr>
        <p:txBody>
          <a:bodyPr/>
          <a:lstStyle/>
          <a:p>
            <a:pPr algn="ctr"/>
            <a:r>
              <a:rPr lang="en-US" dirty="0" smtClean="0"/>
              <a:t>Clinics in Sports Medicine</a:t>
            </a:r>
            <a:endParaRPr lang="en-US" dirty="0"/>
          </a:p>
        </p:txBody>
      </p:sp>
      <p:sp>
        <p:nvSpPr>
          <p:cNvPr id="6" name="Text Placeholder 5"/>
          <p:cNvSpPr>
            <a:spLocks noGrp="1"/>
          </p:cNvSpPr>
          <p:nvPr>
            <p:ph type="body" idx="1"/>
          </p:nvPr>
        </p:nvSpPr>
        <p:spPr>
          <a:xfrm>
            <a:off x="530352" y="2667000"/>
            <a:ext cx="7772400" cy="1676400"/>
          </a:xfrm>
        </p:spPr>
        <p:txBody>
          <a:bodyPr>
            <a:noAutofit/>
          </a:bodyPr>
          <a:lstStyle/>
          <a:p>
            <a:pPr algn="ctr"/>
            <a:r>
              <a:rPr lang="en-US" sz="2400" u="sng" dirty="0" smtClean="0">
                <a:solidFill>
                  <a:schemeClr val="tx1"/>
                </a:solidFill>
              </a:rPr>
              <a:t>Concussion in Sports</a:t>
            </a:r>
          </a:p>
          <a:p>
            <a:pPr algn="ctr"/>
            <a:endParaRPr lang="en-US" sz="2400" dirty="0" smtClean="0">
              <a:solidFill>
                <a:schemeClr val="tx1"/>
              </a:solidFill>
            </a:endParaRPr>
          </a:p>
          <a:p>
            <a:pPr algn="ctr"/>
            <a:r>
              <a:rPr lang="en-US" sz="2400" dirty="0" smtClean="0">
                <a:solidFill>
                  <a:schemeClr val="tx1"/>
                </a:solidFill>
              </a:rPr>
              <a:t>Volume 30, Number 1, January 2011</a:t>
            </a:r>
          </a:p>
          <a:p>
            <a:pPr algn="ctr"/>
            <a:r>
              <a:rPr lang="en-US" sz="2400" dirty="0" smtClean="0">
                <a:solidFill>
                  <a:schemeClr val="tx1"/>
                </a:solidFill>
              </a:rPr>
              <a:t>Sportsmed.theclinics.com</a:t>
            </a:r>
            <a:endParaRPr lang="en-US" sz="2400" dirty="0">
              <a:solidFill>
                <a:schemeClr val="tx1"/>
              </a:solidFill>
            </a:endParaRPr>
          </a:p>
        </p:txBody>
      </p:sp>
      <p:pic>
        <p:nvPicPr>
          <p:cNvPr id="4"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961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76200"/>
            <a:ext cx="7772400" cy="2286000"/>
          </a:xfrm>
        </p:spPr>
        <p:txBody>
          <a:bodyPr/>
          <a:lstStyle/>
          <a:p>
            <a:pPr eaLnBrk="1" hangingPunct="1"/>
            <a:r>
              <a:rPr lang="en-US" sz="3600" dirty="0" smtClean="0">
                <a:latin typeface="Arial Black" pitchFamily="84" charset="0"/>
              </a:rPr>
              <a:t>Academic Success and Missed Class Time ―</a:t>
            </a:r>
            <a:br>
              <a:rPr lang="en-US" sz="3600" dirty="0" smtClean="0">
                <a:latin typeface="Arial Black" pitchFamily="84" charset="0"/>
              </a:rPr>
            </a:br>
            <a:r>
              <a:rPr lang="en-US" sz="3600" dirty="0" smtClean="0">
                <a:latin typeface="Arial Black" pitchFamily="84" charset="0"/>
              </a:rPr>
              <a:t>Cross-Campus Strategies to Facilitate Improvement</a:t>
            </a:r>
          </a:p>
        </p:txBody>
      </p:sp>
      <p:pic>
        <p:nvPicPr>
          <p:cNvPr id="3076"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5221069"/>
            <a:ext cx="3674596" cy="646331"/>
          </a:xfrm>
          <a:prstGeom prst="rect">
            <a:avLst/>
          </a:prstGeom>
          <a:noFill/>
        </p:spPr>
        <p:txBody>
          <a:bodyPr wrap="none" rtlCol="0">
            <a:spAutoFit/>
          </a:bodyPr>
          <a:lstStyle/>
          <a:p>
            <a:r>
              <a:rPr lang="en-US" sz="1800" dirty="0" smtClean="0">
                <a:latin typeface="Arial Black" pitchFamily="34" charset="0"/>
              </a:rPr>
              <a:t>11:15 a.m. – 12:15 p.m.</a:t>
            </a:r>
          </a:p>
          <a:p>
            <a:r>
              <a:rPr lang="en-US" sz="1800" dirty="0" smtClean="0">
                <a:latin typeface="Arial Black" pitchFamily="34" charset="0"/>
              </a:rPr>
              <a:t>Thursday, January 13, </a:t>
            </a:r>
            <a:r>
              <a:rPr lang="en-US" sz="1800" dirty="0" smtClean="0">
                <a:latin typeface="Arial Black" pitchFamily="34" charset="0"/>
              </a:rPr>
              <a:t>2011</a:t>
            </a:r>
            <a:endParaRPr lang="en-US" sz="1800" dirty="0" smtClean="0">
              <a:latin typeface="Arial Black" pitchFamily="34" charset="0"/>
            </a:endParaRPr>
          </a:p>
        </p:txBody>
      </p:sp>
      <p:sp>
        <p:nvSpPr>
          <p:cNvPr id="7" name="TextBox 6"/>
          <p:cNvSpPr txBox="1"/>
          <p:nvPr/>
        </p:nvSpPr>
        <p:spPr>
          <a:xfrm>
            <a:off x="140127" y="2514600"/>
            <a:ext cx="8733994" cy="2123658"/>
          </a:xfrm>
          <a:prstGeom prst="rect">
            <a:avLst/>
          </a:prstGeom>
          <a:noFill/>
        </p:spPr>
        <p:txBody>
          <a:bodyPr wrap="none" rtlCol="0">
            <a:spAutoFit/>
          </a:bodyPr>
          <a:lstStyle/>
          <a:p>
            <a:r>
              <a:rPr lang="en-US" sz="2200" dirty="0" smtClean="0">
                <a:latin typeface="Arial Black" pitchFamily="34" charset="0"/>
              </a:rPr>
              <a:t>Panel:   David Clough, FAR, Univ. of Colorado Boulder</a:t>
            </a:r>
          </a:p>
          <a:p>
            <a:r>
              <a:rPr lang="en-US" sz="2200" dirty="0">
                <a:latin typeface="Arial Black" pitchFamily="34" charset="0"/>
              </a:rPr>
              <a:t>	</a:t>
            </a:r>
            <a:r>
              <a:rPr lang="en-US" sz="2200" dirty="0" smtClean="0">
                <a:latin typeface="Arial Black" pitchFamily="34" charset="0"/>
              </a:rPr>
              <a:t>   Brenda Cates, FAR, Mt. Olive College, NC</a:t>
            </a:r>
          </a:p>
          <a:p>
            <a:r>
              <a:rPr lang="en-US" sz="2200" dirty="0">
                <a:latin typeface="Arial Black" pitchFamily="34" charset="0"/>
              </a:rPr>
              <a:t>	</a:t>
            </a:r>
            <a:r>
              <a:rPr lang="en-US" sz="2200" dirty="0" smtClean="0">
                <a:latin typeface="Arial Black" pitchFamily="34" charset="0"/>
              </a:rPr>
              <a:t>   Jean Roberts, Exec Dir, Learning Assistance</a:t>
            </a:r>
          </a:p>
          <a:p>
            <a:r>
              <a:rPr lang="en-US" sz="2200" dirty="0">
                <a:latin typeface="Arial Black" pitchFamily="34" charset="0"/>
              </a:rPr>
              <a:t>	</a:t>
            </a:r>
            <a:r>
              <a:rPr lang="en-US" sz="2200" dirty="0" smtClean="0">
                <a:latin typeface="Arial Black" pitchFamily="34" charset="0"/>
              </a:rPr>
              <a:t>	Program, Appalachian St. University, NC</a:t>
            </a:r>
          </a:p>
          <a:p>
            <a:r>
              <a:rPr lang="en-US" sz="2200" dirty="0">
                <a:latin typeface="Arial Black" pitchFamily="34" charset="0"/>
              </a:rPr>
              <a:t>	</a:t>
            </a:r>
            <a:r>
              <a:rPr lang="en-US" sz="2200" dirty="0" smtClean="0">
                <a:latin typeface="Arial Black" pitchFamily="34" charset="0"/>
              </a:rPr>
              <a:t>   Bruce Kola, Sports Medicine, Colorado College</a:t>
            </a:r>
          </a:p>
          <a:p>
            <a:r>
              <a:rPr lang="en-US" sz="2200" dirty="0">
                <a:latin typeface="Arial Black" pitchFamily="34" charset="0"/>
              </a:rPr>
              <a:t>	</a:t>
            </a:r>
            <a:r>
              <a:rPr lang="en-US" sz="2200" dirty="0" smtClean="0">
                <a:latin typeface="Arial Black" pitchFamily="34" charset="0"/>
              </a:rPr>
              <a:t>   Cayleb Paulino, SAAC, Wilmington College, OH</a:t>
            </a:r>
            <a:endParaRPr lang="en-US" sz="2200" dirty="0">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521208"/>
            <a:ext cx="7772400" cy="2679192"/>
          </a:xfrm>
        </p:spPr>
        <p:txBody>
          <a:bodyPr/>
          <a:lstStyle/>
          <a:p>
            <a:pPr algn="ctr"/>
            <a:r>
              <a:rPr lang="en-US" sz="4000" dirty="0" smtClean="0"/>
              <a:t>Supporting the Student Athlete’s Return to the Classroom After a Sport-Related Concussion</a:t>
            </a:r>
            <a:endParaRPr lang="en-US" sz="4000" dirty="0"/>
          </a:p>
        </p:txBody>
      </p:sp>
      <p:sp>
        <p:nvSpPr>
          <p:cNvPr id="3" name="Text Placeholder 2"/>
          <p:cNvSpPr>
            <a:spLocks noGrp="1"/>
          </p:cNvSpPr>
          <p:nvPr>
            <p:ph type="body" idx="1"/>
          </p:nvPr>
        </p:nvSpPr>
        <p:spPr>
          <a:xfrm>
            <a:off x="530352" y="3276600"/>
            <a:ext cx="7772400" cy="1752600"/>
          </a:xfrm>
        </p:spPr>
        <p:txBody>
          <a:bodyPr>
            <a:normAutofit/>
          </a:bodyPr>
          <a:lstStyle/>
          <a:p>
            <a:pPr algn="ctr"/>
            <a:r>
              <a:rPr lang="en-US" sz="2400" dirty="0" smtClean="0">
                <a:solidFill>
                  <a:schemeClr val="tx1"/>
                </a:solidFill>
              </a:rPr>
              <a:t>Neal McGrath, PhD</a:t>
            </a:r>
          </a:p>
          <a:p>
            <a:pPr algn="ctr"/>
            <a:r>
              <a:rPr lang="en-US" sz="2400" dirty="0" smtClean="0">
                <a:solidFill>
                  <a:schemeClr val="tx1"/>
                </a:solidFill>
              </a:rPr>
              <a:t>Journal of Athletic Training</a:t>
            </a:r>
          </a:p>
          <a:p>
            <a:pPr algn="ctr"/>
            <a:r>
              <a:rPr lang="en-US" sz="2400" dirty="0" smtClean="0">
                <a:solidFill>
                  <a:schemeClr val="tx1"/>
                </a:solidFill>
              </a:rPr>
              <a:t>Volume 45, Number 5, October 2010</a:t>
            </a:r>
            <a:endParaRPr lang="en-US" sz="2400" dirty="0">
              <a:solidFill>
                <a:schemeClr val="tx1"/>
              </a:solidFill>
            </a:endParaRPr>
          </a:p>
        </p:txBody>
      </p:sp>
      <p:pic>
        <p:nvPicPr>
          <p:cNvPr id="4"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903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76200"/>
            <a:ext cx="8305800" cy="1143000"/>
          </a:xfrm>
        </p:spPr>
        <p:txBody>
          <a:bodyPr>
            <a:normAutofit fontScale="90000"/>
          </a:bodyPr>
          <a:lstStyle/>
          <a:p>
            <a:pPr algn="ctr"/>
            <a:r>
              <a:rPr lang="en-US" dirty="0" smtClean="0"/>
              <a:t>Standard Approach to Concussion Management</a:t>
            </a:r>
            <a:endParaRPr lang="en-US" dirty="0"/>
          </a:p>
        </p:txBody>
      </p:sp>
      <p:sp>
        <p:nvSpPr>
          <p:cNvPr id="3" name="Content Placeholder 2"/>
          <p:cNvSpPr>
            <a:spLocks noGrp="1"/>
          </p:cNvSpPr>
          <p:nvPr>
            <p:ph type="body" idx="4294967295"/>
          </p:nvPr>
        </p:nvSpPr>
        <p:spPr>
          <a:xfrm>
            <a:off x="381000" y="1295400"/>
            <a:ext cx="8534400" cy="4419600"/>
          </a:xfrm>
        </p:spPr>
        <p:txBody>
          <a:bodyPr>
            <a:normAutofit fontScale="92500" lnSpcReduction="20000"/>
          </a:bodyPr>
          <a:lstStyle/>
          <a:p>
            <a:r>
              <a:rPr lang="en-US" dirty="0" smtClean="0"/>
              <a:t>Know your athletes</a:t>
            </a:r>
          </a:p>
          <a:p>
            <a:r>
              <a:rPr lang="en-US" dirty="0" smtClean="0"/>
              <a:t>Adequate &amp; annual medical history</a:t>
            </a:r>
          </a:p>
          <a:p>
            <a:pPr lvl="1"/>
            <a:r>
              <a:rPr lang="en-US" dirty="0" smtClean="0"/>
              <a:t>Reported vs real numbers</a:t>
            </a:r>
          </a:p>
          <a:p>
            <a:pPr lvl="1"/>
            <a:r>
              <a:rPr lang="en-US" dirty="0" smtClean="0"/>
              <a:t>Confounding Factors</a:t>
            </a:r>
          </a:p>
          <a:p>
            <a:pPr lvl="1"/>
            <a:r>
              <a:rPr lang="en-US" dirty="0" smtClean="0"/>
              <a:t>ADD/ADHD/ Learning Disorder/Test Anxiety</a:t>
            </a:r>
          </a:p>
          <a:p>
            <a:pPr lvl="3"/>
            <a:r>
              <a:rPr lang="en-US" dirty="0" smtClean="0"/>
              <a:t>Communication with campus ADA office is essential</a:t>
            </a:r>
          </a:p>
          <a:p>
            <a:pPr lvl="1"/>
            <a:r>
              <a:rPr lang="en-US" dirty="0" smtClean="0"/>
              <a:t>Med hx including current meds for tx of depression</a:t>
            </a:r>
          </a:p>
          <a:p>
            <a:pPr lvl="1"/>
            <a:r>
              <a:rPr lang="en-US" dirty="0" smtClean="0"/>
              <a:t>BPPV or OKV (car-sick, can’t read on the bus or plane)</a:t>
            </a:r>
          </a:p>
          <a:p>
            <a:pPr lvl="1"/>
            <a:r>
              <a:rPr lang="en-US" dirty="0" smtClean="0"/>
              <a:t>Migraine Hx</a:t>
            </a:r>
          </a:p>
          <a:p>
            <a:pPr lvl="1"/>
            <a:r>
              <a:rPr lang="en-US" dirty="0" smtClean="0"/>
              <a:t>Written release of information as part of med hx</a:t>
            </a:r>
          </a:p>
          <a:p>
            <a:pPr lvl="1"/>
            <a:r>
              <a:rPr lang="en-US" dirty="0" smtClean="0"/>
              <a:t>Educational “Contract”</a:t>
            </a:r>
          </a:p>
          <a:p>
            <a:pPr lvl="1"/>
            <a:endParaRPr lang="en-US" dirty="0" smtClean="0"/>
          </a:p>
          <a:p>
            <a:pPr lvl="1"/>
            <a:endParaRPr lang="en-US" dirty="0" smtClean="0"/>
          </a:p>
          <a:p>
            <a:pPr lvl="1"/>
            <a:endParaRPr lang="en-US" dirty="0" smtClean="0"/>
          </a:p>
          <a:p>
            <a:pPr lvl="1">
              <a:buNone/>
            </a:pPr>
            <a:endParaRPr lang="en-US" dirty="0" smtClean="0"/>
          </a:p>
        </p:txBody>
      </p:sp>
      <p:pic>
        <p:nvPicPr>
          <p:cNvPr id="4"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912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5867400"/>
          </a:xfrm>
        </p:spPr>
        <p:txBody>
          <a:bodyPr>
            <a:noAutofit/>
          </a:bodyPr>
          <a:lstStyle/>
          <a:p>
            <a:pPr algn="l"/>
            <a:r>
              <a:rPr lang="en-US" sz="1100" dirty="0" smtClean="0"/>
              <a:t>Colorado College</a:t>
            </a:r>
            <a:br>
              <a:rPr lang="en-US" sz="1100" dirty="0" smtClean="0"/>
            </a:br>
            <a:r>
              <a:rPr lang="en-US" sz="1100" dirty="0" smtClean="0"/>
              <a:t>Student-Athlete Concussion Statement</a:t>
            </a:r>
            <a:br>
              <a:rPr lang="en-US" sz="1100" dirty="0" smtClean="0"/>
            </a:br>
            <a:r>
              <a:rPr lang="en-US" sz="1100" dirty="0" smtClean="0"/>
              <a:t>NCAA</a:t>
            </a:r>
            <a:br>
              <a:rPr lang="en-US" sz="1100" dirty="0" smtClean="0"/>
            </a:br>
            <a:r>
              <a:rPr lang="en-US" sz="1100" dirty="0" smtClean="0"/>
              <a:t> </a:t>
            </a:r>
            <a:br>
              <a:rPr lang="en-US" sz="1100" dirty="0" smtClean="0"/>
            </a:br>
            <a:r>
              <a:rPr lang="en-US" sz="1100" dirty="0" smtClean="0"/>
              <a:t> I understand that it is my responsibility to report all injuries and illnesses to my athletic trainer and/or team physician</a:t>
            </a:r>
            <a:r>
              <a:rPr lang="en-US" sz="1100" i="1" dirty="0" smtClean="0"/>
              <a:t>. </a:t>
            </a:r>
            <a:r>
              <a:rPr lang="en-US" sz="1100" dirty="0" smtClean="0"/>
              <a:t/>
            </a:r>
            <a:br>
              <a:rPr lang="en-US" sz="1100" dirty="0" smtClean="0"/>
            </a:br>
            <a:r>
              <a:rPr lang="en-US" sz="1100" dirty="0" smtClean="0"/>
              <a:t> </a:t>
            </a:r>
            <a:br>
              <a:rPr lang="en-US" sz="1100" dirty="0" smtClean="0"/>
            </a:br>
            <a:r>
              <a:rPr lang="en-US" sz="1100" dirty="0" smtClean="0"/>
              <a:t>I have read and understand the </a:t>
            </a:r>
            <a:r>
              <a:rPr lang="en-US" sz="1100" i="1" dirty="0" smtClean="0"/>
              <a:t>NCAA Concussion Fact Sheet. </a:t>
            </a:r>
            <a:r>
              <a:rPr lang="en-US" sz="1100" dirty="0" smtClean="0"/>
              <a:t/>
            </a:r>
            <a:br>
              <a:rPr lang="en-US" sz="1100" dirty="0" smtClean="0"/>
            </a:br>
            <a:r>
              <a:rPr lang="en-US" sz="1100" dirty="0" smtClean="0"/>
              <a:t> </a:t>
            </a:r>
            <a:br>
              <a:rPr lang="en-US" sz="1100" dirty="0" smtClean="0"/>
            </a:br>
            <a:r>
              <a:rPr lang="en-US" sz="1100" dirty="0" smtClean="0"/>
              <a:t>After reading the NCAA Concussion fact sheet, I am aware of the following information: </a:t>
            </a:r>
            <a:br>
              <a:rPr lang="en-US" sz="1100" dirty="0" smtClean="0"/>
            </a:br>
            <a:r>
              <a:rPr lang="en-US" sz="1100" dirty="0" smtClean="0"/>
              <a:t> </a:t>
            </a:r>
            <a:br>
              <a:rPr lang="en-US" sz="1100" dirty="0" smtClean="0"/>
            </a:br>
            <a:r>
              <a:rPr lang="en-US" sz="1100" dirty="0" smtClean="0"/>
              <a:t>Initial________  A concussion is a brain injury, which I am responsible for reporting to my team  physician or athletic trainer. </a:t>
            </a:r>
            <a:br>
              <a:rPr lang="en-US" sz="1100" dirty="0" smtClean="0"/>
            </a:br>
            <a:r>
              <a:rPr lang="en-US" sz="1100" dirty="0" smtClean="0"/>
              <a:t> </a:t>
            </a:r>
            <a:br>
              <a:rPr lang="en-US" sz="1100" dirty="0" smtClean="0"/>
            </a:br>
            <a:r>
              <a:rPr lang="en-US" sz="1100" dirty="0" smtClean="0"/>
              <a:t>Initial ________ A concussion can affect my ability to perform everyday activities, and affect </a:t>
            </a:r>
            <a:br>
              <a:rPr lang="en-US" sz="1100" dirty="0" smtClean="0"/>
            </a:br>
            <a:r>
              <a:rPr lang="en-US" sz="1100" dirty="0" smtClean="0"/>
              <a:t>reaction time, balance, sleep, and classroom performance. </a:t>
            </a:r>
            <a:br>
              <a:rPr lang="en-US" sz="1100" dirty="0" smtClean="0"/>
            </a:br>
            <a:r>
              <a:rPr lang="en-US" sz="1100" dirty="0" smtClean="0"/>
              <a:t> </a:t>
            </a:r>
            <a:br>
              <a:rPr lang="en-US" sz="1100" dirty="0" smtClean="0"/>
            </a:br>
            <a:r>
              <a:rPr lang="en-US" sz="1100" dirty="0" smtClean="0"/>
              <a:t>Initial ________You cannot see a concussion, but you might notice some of the symptoms right away. Other symptoms can show up hours or days after the injury. </a:t>
            </a:r>
            <a:br>
              <a:rPr lang="en-US" sz="1100" dirty="0" smtClean="0"/>
            </a:br>
            <a:r>
              <a:rPr lang="en-US" sz="1100" dirty="0" smtClean="0"/>
              <a:t> </a:t>
            </a:r>
            <a:br>
              <a:rPr lang="en-US" sz="1100" dirty="0" smtClean="0"/>
            </a:br>
            <a:r>
              <a:rPr lang="en-US" sz="1100" dirty="0" smtClean="0"/>
              <a:t>Initial ________ If I suspect a teammate has a concussion, I am responsible for reporting the injury to my team physician or athletic trainer. </a:t>
            </a:r>
            <a:br>
              <a:rPr lang="en-US" sz="1100" dirty="0" smtClean="0"/>
            </a:br>
            <a:r>
              <a:rPr lang="en-US" sz="1100" dirty="0" smtClean="0"/>
              <a:t> </a:t>
            </a:r>
            <a:br>
              <a:rPr lang="en-US" sz="1100" dirty="0" smtClean="0"/>
            </a:br>
            <a:r>
              <a:rPr lang="en-US" sz="1100" dirty="0" smtClean="0"/>
              <a:t>Initial ________ I will not return to play in a game or practice if I have received a blow to </a:t>
            </a:r>
            <a:br>
              <a:rPr lang="en-US" sz="1100" dirty="0" smtClean="0"/>
            </a:br>
            <a:r>
              <a:rPr lang="en-US" sz="1100" dirty="0" smtClean="0"/>
              <a:t>the head or body that results in concussion-related symptoms. </a:t>
            </a:r>
            <a:br>
              <a:rPr lang="en-US" sz="1100" dirty="0" smtClean="0"/>
            </a:br>
            <a:r>
              <a:rPr lang="en-US" sz="1100" dirty="0" smtClean="0"/>
              <a:t> </a:t>
            </a:r>
            <a:br>
              <a:rPr lang="en-US" sz="1100" dirty="0" smtClean="0"/>
            </a:br>
            <a:r>
              <a:rPr lang="en-US" sz="1100" dirty="0" smtClean="0"/>
              <a:t>Initial ________ Following concussion the brain needs time to heal. You are much more likely to have a repeat concussion if you return to play before your symptoms resolve. </a:t>
            </a:r>
            <a:br>
              <a:rPr lang="en-US" sz="1100" dirty="0" smtClean="0"/>
            </a:br>
            <a:r>
              <a:rPr lang="en-US" sz="1100" dirty="0" smtClean="0"/>
              <a:t> </a:t>
            </a:r>
            <a:br>
              <a:rPr lang="en-US" sz="1100" dirty="0" smtClean="0"/>
            </a:br>
            <a:r>
              <a:rPr lang="en-US" sz="1100" dirty="0" smtClean="0"/>
              <a:t>Initial ________In rare cases, repeat concussions can cause permanent brain damage, and even death. </a:t>
            </a:r>
            <a:br>
              <a:rPr lang="en-US" sz="1100" dirty="0" smtClean="0"/>
            </a:br>
            <a:r>
              <a:rPr lang="en-US" sz="1100" dirty="0" smtClean="0"/>
              <a:t> </a:t>
            </a:r>
            <a:br>
              <a:rPr lang="en-US" sz="1100" dirty="0" smtClean="0"/>
            </a:br>
            <a:r>
              <a:rPr lang="en-US" sz="1100" dirty="0" smtClean="0"/>
              <a:t>__________________________________              Date _____________ </a:t>
            </a:r>
            <a:br>
              <a:rPr lang="en-US" sz="1100" dirty="0" smtClean="0"/>
            </a:br>
            <a:r>
              <a:rPr lang="en-US" sz="1100" dirty="0" smtClean="0"/>
              <a:t>Signature of Student-Athlete </a:t>
            </a:r>
            <a:br>
              <a:rPr lang="en-US" sz="1100" dirty="0" smtClean="0"/>
            </a:br>
            <a:r>
              <a:rPr lang="en-US" sz="1100" dirty="0" smtClean="0"/>
              <a:t> </a:t>
            </a:r>
            <a:br>
              <a:rPr lang="en-US" sz="1100" dirty="0" smtClean="0"/>
            </a:br>
            <a:r>
              <a:rPr lang="en-US" sz="1100" dirty="0" smtClean="0"/>
              <a:t>__________________________________ </a:t>
            </a:r>
            <a:br>
              <a:rPr lang="en-US" sz="1100" dirty="0" smtClean="0"/>
            </a:br>
            <a:r>
              <a:rPr lang="en-US" sz="1100" dirty="0" smtClean="0"/>
              <a:t>Printed name of Student-Athlete</a:t>
            </a:r>
            <a:endParaRPr lang="en-US" sz="1100" dirty="0"/>
          </a:p>
        </p:txBody>
      </p:sp>
      <p:pic>
        <p:nvPicPr>
          <p:cNvPr id="3"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729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7772400" cy="2133600"/>
          </a:xfrm>
        </p:spPr>
        <p:txBody>
          <a:bodyPr>
            <a:normAutofit/>
          </a:bodyPr>
          <a:lstStyle/>
          <a:p>
            <a:pPr algn="ctr"/>
            <a:r>
              <a:rPr lang="en-US" dirty="0" smtClean="0"/>
              <a:t>Preparing for Concussion Management  &amp; Time Loss on Campus</a:t>
            </a:r>
            <a:endParaRPr lang="en-US" dirty="0"/>
          </a:p>
        </p:txBody>
      </p:sp>
      <p:sp>
        <p:nvSpPr>
          <p:cNvPr id="4" name="Text Placeholder 3"/>
          <p:cNvSpPr>
            <a:spLocks noGrp="1"/>
          </p:cNvSpPr>
          <p:nvPr>
            <p:ph type="body" idx="1"/>
          </p:nvPr>
        </p:nvSpPr>
        <p:spPr>
          <a:xfrm>
            <a:off x="762000" y="2743200"/>
            <a:ext cx="7772400" cy="3048000"/>
          </a:xfrm>
        </p:spPr>
        <p:txBody>
          <a:bodyPr>
            <a:noAutofit/>
          </a:bodyPr>
          <a:lstStyle/>
          <a:p>
            <a:pPr>
              <a:spcBef>
                <a:spcPts val="0"/>
              </a:spcBef>
            </a:pPr>
            <a:r>
              <a:rPr lang="en-US" sz="2400" u="sng" dirty="0" smtClean="0">
                <a:solidFill>
                  <a:schemeClr val="tx1"/>
                </a:solidFill>
              </a:rPr>
              <a:t>Formal Letter to All Faculty and Staff</a:t>
            </a:r>
          </a:p>
          <a:p>
            <a:pPr>
              <a:spcBef>
                <a:spcPts val="0"/>
              </a:spcBef>
            </a:pPr>
            <a:r>
              <a:rPr lang="en-US" sz="2400" dirty="0" smtClean="0">
                <a:solidFill>
                  <a:schemeClr val="tx1"/>
                </a:solidFill>
              </a:rPr>
              <a:t>Explaining Need for Cognitive Recovery as Well as Somatic Recovery</a:t>
            </a:r>
          </a:p>
          <a:p>
            <a:pPr>
              <a:spcBef>
                <a:spcPts val="0"/>
              </a:spcBef>
            </a:pPr>
            <a:r>
              <a:rPr lang="en-US" sz="2400" dirty="0" smtClean="0">
                <a:solidFill>
                  <a:schemeClr val="tx1"/>
                </a:solidFill>
              </a:rPr>
              <a:t>Signed by:	Faculty Athletic Rep, </a:t>
            </a:r>
          </a:p>
          <a:p>
            <a:pPr>
              <a:spcBef>
                <a:spcPts val="0"/>
              </a:spcBef>
            </a:pPr>
            <a:r>
              <a:rPr lang="en-US" sz="2400" dirty="0">
                <a:solidFill>
                  <a:schemeClr val="tx1"/>
                </a:solidFill>
              </a:rPr>
              <a:t>	</a:t>
            </a:r>
            <a:r>
              <a:rPr lang="en-US" sz="2400" dirty="0" smtClean="0">
                <a:solidFill>
                  <a:schemeClr val="tx1"/>
                </a:solidFill>
              </a:rPr>
              <a:t>	Athletic  Director,</a:t>
            </a:r>
          </a:p>
          <a:p>
            <a:pPr>
              <a:spcBef>
                <a:spcPts val="0"/>
              </a:spcBef>
            </a:pPr>
            <a:r>
              <a:rPr lang="en-US" sz="2400" dirty="0">
                <a:solidFill>
                  <a:schemeClr val="tx1"/>
                </a:solidFill>
              </a:rPr>
              <a:t>	</a:t>
            </a:r>
            <a:r>
              <a:rPr lang="en-US" sz="2400" dirty="0" smtClean="0">
                <a:solidFill>
                  <a:schemeClr val="tx1"/>
                </a:solidFill>
              </a:rPr>
              <a:t>	Academic Dean, </a:t>
            </a:r>
          </a:p>
          <a:p>
            <a:pPr>
              <a:spcBef>
                <a:spcPts val="0"/>
              </a:spcBef>
            </a:pPr>
            <a:r>
              <a:rPr lang="en-US" sz="2400" dirty="0">
                <a:solidFill>
                  <a:schemeClr val="tx1"/>
                </a:solidFill>
              </a:rPr>
              <a:t>	</a:t>
            </a:r>
            <a:r>
              <a:rPr lang="en-US" sz="2400" dirty="0" smtClean="0">
                <a:solidFill>
                  <a:schemeClr val="tx1"/>
                </a:solidFill>
              </a:rPr>
              <a:t>	Health Service Director, </a:t>
            </a:r>
          </a:p>
          <a:p>
            <a:pPr>
              <a:spcBef>
                <a:spcPts val="0"/>
              </a:spcBef>
            </a:pPr>
            <a:r>
              <a:rPr lang="en-US" sz="2400" dirty="0">
                <a:solidFill>
                  <a:schemeClr val="tx1"/>
                </a:solidFill>
              </a:rPr>
              <a:t>	</a:t>
            </a:r>
            <a:r>
              <a:rPr lang="en-US" sz="2400" dirty="0" smtClean="0">
                <a:solidFill>
                  <a:schemeClr val="tx1"/>
                </a:solidFill>
              </a:rPr>
              <a:t>	Neuroscience	Faculty, </a:t>
            </a:r>
          </a:p>
          <a:p>
            <a:pPr>
              <a:spcBef>
                <a:spcPts val="0"/>
              </a:spcBef>
            </a:pPr>
            <a:r>
              <a:rPr lang="en-US" sz="2400" dirty="0">
                <a:solidFill>
                  <a:schemeClr val="tx1"/>
                </a:solidFill>
              </a:rPr>
              <a:t>	</a:t>
            </a:r>
            <a:r>
              <a:rPr lang="en-US" sz="2400" dirty="0" smtClean="0">
                <a:solidFill>
                  <a:schemeClr val="tx1"/>
                </a:solidFill>
              </a:rPr>
              <a:t>	Dean of Student Services,</a:t>
            </a:r>
          </a:p>
          <a:p>
            <a:pPr>
              <a:spcBef>
                <a:spcPts val="0"/>
              </a:spcBef>
            </a:pPr>
            <a:r>
              <a:rPr lang="en-US" sz="2400" dirty="0">
                <a:solidFill>
                  <a:schemeClr val="tx1"/>
                </a:solidFill>
              </a:rPr>
              <a:t>	</a:t>
            </a:r>
            <a:r>
              <a:rPr lang="en-US" sz="2400" dirty="0" smtClean="0">
                <a:solidFill>
                  <a:schemeClr val="tx1"/>
                </a:solidFill>
              </a:rPr>
              <a:t>	Sports 	Medicine Coordinator</a:t>
            </a:r>
          </a:p>
        </p:txBody>
      </p:sp>
      <p:pic>
        <p:nvPicPr>
          <p:cNvPr id="5"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847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838200"/>
          </a:xfrm>
        </p:spPr>
        <p:txBody>
          <a:bodyPr>
            <a:normAutofit/>
          </a:bodyPr>
          <a:lstStyle/>
          <a:p>
            <a:pPr algn="ctr"/>
            <a:r>
              <a:rPr lang="en-US" dirty="0" smtClean="0"/>
              <a:t>Campus Wide Concussion Letter</a:t>
            </a:r>
            <a:endParaRPr lang="en-US" dirty="0"/>
          </a:p>
        </p:txBody>
      </p:sp>
      <p:sp>
        <p:nvSpPr>
          <p:cNvPr id="5" name="Content Placeholder 4"/>
          <p:cNvSpPr>
            <a:spLocks noGrp="1"/>
          </p:cNvSpPr>
          <p:nvPr>
            <p:ph sz="half" idx="1"/>
          </p:nvPr>
        </p:nvSpPr>
        <p:spPr>
          <a:xfrm>
            <a:off x="76200" y="838201"/>
            <a:ext cx="4419600" cy="4953000"/>
          </a:xfrm>
        </p:spPr>
        <p:txBody>
          <a:bodyPr>
            <a:normAutofit fontScale="25000" lnSpcReduction="20000"/>
          </a:bodyPr>
          <a:lstStyle/>
          <a:p>
            <a:r>
              <a:rPr lang="en-US" dirty="0" smtClean="0"/>
              <a:t> </a:t>
            </a:r>
          </a:p>
          <a:p>
            <a:pPr>
              <a:buNone/>
            </a:pPr>
            <a:r>
              <a:rPr lang="en-US" dirty="0" smtClean="0"/>
              <a:t> </a:t>
            </a:r>
          </a:p>
          <a:p>
            <a:pPr>
              <a:buNone/>
            </a:pPr>
            <a:r>
              <a:rPr lang="en-US" dirty="0" smtClean="0"/>
              <a:t>										9/1/2010</a:t>
            </a:r>
          </a:p>
          <a:p>
            <a:pPr>
              <a:buNone/>
            </a:pPr>
            <a:r>
              <a:rPr lang="en-US" dirty="0" smtClean="0"/>
              <a:t> </a:t>
            </a:r>
          </a:p>
          <a:p>
            <a:pPr>
              <a:buNone/>
            </a:pPr>
            <a:r>
              <a:rPr lang="en-US" dirty="0" smtClean="0"/>
              <a:t> </a:t>
            </a:r>
          </a:p>
          <a:p>
            <a:pPr>
              <a:buNone/>
            </a:pPr>
            <a:r>
              <a:rPr lang="en-US" dirty="0" smtClean="0"/>
              <a:t>To all Colorado College Faculty and Staff:</a:t>
            </a:r>
          </a:p>
          <a:p>
            <a:pPr>
              <a:buNone/>
            </a:pPr>
            <a:r>
              <a:rPr lang="en-US" dirty="0" smtClean="0"/>
              <a:t> </a:t>
            </a:r>
          </a:p>
          <a:p>
            <a:pPr>
              <a:buNone/>
            </a:pPr>
            <a:r>
              <a:rPr lang="en-US" dirty="0" smtClean="0"/>
              <a:t>We are writing this memo to provide information about concussions as they relate to academic performance at Colorado College (CC). </a:t>
            </a:r>
            <a:r>
              <a:rPr lang="en-US" i="1" dirty="0" smtClean="0"/>
              <a:t>Students that attend Colorado College are typically very active and participate in a variety of recreational and athletic activities, which can sometimes lead to injuries.</a:t>
            </a:r>
            <a:r>
              <a:rPr lang="en-US" dirty="0" smtClean="0"/>
              <a:t> Although we are writing this from the perspective of student athletes, the information here is relevant for </a:t>
            </a:r>
            <a:r>
              <a:rPr lang="en-US" i="1" dirty="0" smtClean="0"/>
              <a:t>all</a:t>
            </a:r>
            <a:r>
              <a:rPr lang="en-US" dirty="0" smtClean="0"/>
              <a:t> students who might suffer from concussions.  Recently, the NCAA has reevaluated its policy on management of concussions and our suggestions below are consistent with their guidelines. </a:t>
            </a:r>
          </a:p>
          <a:p>
            <a:pPr>
              <a:buNone/>
            </a:pPr>
            <a:r>
              <a:rPr lang="en-US" dirty="0" smtClean="0"/>
              <a:t> </a:t>
            </a:r>
          </a:p>
          <a:p>
            <a:pPr>
              <a:buNone/>
            </a:pPr>
            <a:r>
              <a:rPr lang="en-US" dirty="0" smtClean="0"/>
              <a:t>Each year, several CC students suffer from concussions, caused by blows to the head that lead to the brain itself being damaged.  The damage can significantly affect the brain all the way down to the subcelluar level, and can vary in severity from very mild to potentially completely debilitating (Shaw, 2002, </a:t>
            </a:r>
            <a:r>
              <a:rPr lang="en-US" i="1" dirty="0" smtClean="0"/>
              <a:t>Prog Neurobiol, 67</a:t>
            </a:r>
            <a:r>
              <a:rPr lang="en-US" dirty="0" smtClean="0"/>
              <a:t>, 281-344).  Some symptoms of concussions are confusion, nausea or vomiting, headache, dizziness, fatigue, memory/concentration problems, and sleep disturbances.  These symptoms may not always be immediately apparent, and can actually worsen over time.  Recovery from concussions can be very idiosyncratic.  Depending on the severity of the concussion and the medical history of the individual, a person can recover spontaneously in a matter of days, or over very prolonged period.  Individuals with repeated concussion are at particular risk.  </a:t>
            </a:r>
          </a:p>
          <a:p>
            <a:pPr>
              <a:buNone/>
            </a:pPr>
            <a:r>
              <a:rPr lang="en-US" dirty="0" smtClean="0"/>
              <a:t> </a:t>
            </a:r>
          </a:p>
          <a:p>
            <a:pPr>
              <a:buNone/>
            </a:pPr>
            <a:r>
              <a:rPr lang="en-US" dirty="0" smtClean="0"/>
              <a:t>The accepted treatment for concussions among medical professionals is both physical AND cognitive rest until symptoms resolve (McCrory et al. 2009, </a:t>
            </a:r>
            <a:r>
              <a:rPr lang="en-US" i="1" dirty="0" smtClean="0"/>
              <a:t>Clin J Sport Med, 19</a:t>
            </a:r>
            <a:r>
              <a:rPr lang="en-US" dirty="0" smtClean="0"/>
              <a:t>, 185-195).  This includes avoiding not only all</a:t>
            </a:r>
            <a:r>
              <a:rPr lang="en-US" i="1" dirty="0" smtClean="0"/>
              <a:t> recreational </a:t>
            </a:r>
            <a:r>
              <a:rPr lang="en-US" dirty="0" smtClean="0"/>
              <a:t>and</a:t>
            </a:r>
            <a:r>
              <a:rPr lang="en-US" i="1" dirty="0" smtClean="0"/>
              <a:t> athletic</a:t>
            </a:r>
            <a:r>
              <a:rPr lang="en-US" dirty="0" smtClean="0"/>
              <a:t> undertakings but also academic work (including classroom work, reading, and working on computers) as well as activities such as text messaging and videogames.  Not resting completely can prolong the length of (cognitive and physical) recovery and can even worsen the symptoms. Neuropsychology testing demonstrates that concussed individuals perform poorly in complex processing tasks.  Impaired performance in the classroom is often a result.  </a:t>
            </a:r>
          </a:p>
          <a:p>
            <a:pPr>
              <a:buNone/>
            </a:pPr>
            <a:r>
              <a:rPr lang="en-US" dirty="0" smtClean="0"/>
              <a:t> </a:t>
            </a:r>
          </a:p>
          <a:p>
            <a:pPr>
              <a:buNone/>
            </a:pPr>
            <a:r>
              <a:rPr lang="en-US" dirty="0" smtClean="0"/>
              <a:t>Although diagnosing concussions is not a simple task (a concussed brain often appears normal on a CT or MRI scan), CC students are monitored carefully after a suspected concussion and neuropsychologically tested to confirm the diagnosis.  No student is allowed to resume </a:t>
            </a:r>
            <a:r>
              <a:rPr lang="en-US" i="1" dirty="0" smtClean="0"/>
              <a:t>recreational</a:t>
            </a:r>
            <a:r>
              <a:rPr lang="en-US" dirty="0" smtClean="0"/>
              <a:t> or </a:t>
            </a:r>
            <a:r>
              <a:rPr lang="en-US" i="1" dirty="0" smtClean="0"/>
              <a:t>athletic</a:t>
            </a:r>
            <a:r>
              <a:rPr lang="en-US" dirty="0" smtClean="0"/>
              <a:t> activity until all symptoms have cleared.  </a:t>
            </a:r>
          </a:p>
          <a:p>
            <a:pPr>
              <a:buNone/>
            </a:pPr>
            <a:r>
              <a:rPr lang="en-US" dirty="0" smtClean="0"/>
              <a:t> </a:t>
            </a:r>
          </a:p>
          <a:p>
            <a:pPr>
              <a:buNone/>
            </a:pPr>
            <a:r>
              <a:rPr lang="en-US" dirty="0" smtClean="0"/>
              <a:t>If a CC athlete receives a concussion, we will notify that student’s professor to provide information so that the professor remains informed of the student’s condition. We will also be in contact following concussion to notify the professor whether the student will </a:t>
            </a:r>
            <a:endParaRPr lang="en-US" dirty="0"/>
          </a:p>
        </p:txBody>
      </p:sp>
      <p:sp>
        <p:nvSpPr>
          <p:cNvPr id="6" name="Content Placeholder 5"/>
          <p:cNvSpPr>
            <a:spLocks noGrp="1"/>
          </p:cNvSpPr>
          <p:nvPr>
            <p:ph sz="half" idx="2"/>
          </p:nvPr>
        </p:nvSpPr>
        <p:spPr>
          <a:xfrm>
            <a:off x="4648200" y="914400"/>
            <a:ext cx="4343400" cy="4754563"/>
          </a:xfrm>
        </p:spPr>
        <p:txBody>
          <a:bodyPr>
            <a:normAutofit fontScale="25000" lnSpcReduction="2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likely be missing any class days, and to assist in strategies allowing the student to make up his/her work. </a:t>
            </a:r>
          </a:p>
          <a:p>
            <a:pPr>
              <a:buNone/>
            </a:pPr>
            <a:r>
              <a:rPr lang="en-US" dirty="0" smtClean="0"/>
              <a:t> </a:t>
            </a:r>
          </a:p>
          <a:p>
            <a:pPr>
              <a:buNone/>
            </a:pPr>
            <a:r>
              <a:rPr lang="en-US" dirty="0" smtClean="0"/>
              <a:t>The purpose of this memo is to inform the CC community in general, and professors in particular, of the consequences of a concussion so that we can foster a supportive environment for successful treatment and recovery.  Thank you for taking the time to read this memo and for your understanding.  If you have any questions or concerns, feel free to contact any of us at your convenience.  </a:t>
            </a:r>
          </a:p>
          <a:p>
            <a:pPr>
              <a:buNone/>
            </a:pPr>
            <a:r>
              <a:rPr lang="en-US" dirty="0" smtClean="0"/>
              <a:t> </a:t>
            </a:r>
          </a:p>
          <a:p>
            <a:pPr>
              <a:buNone/>
            </a:pPr>
            <a:r>
              <a:rPr lang="en-US" dirty="0" smtClean="0"/>
              <a:t>Sincerely,</a:t>
            </a:r>
          </a:p>
          <a:p>
            <a:pPr>
              <a:buNone/>
            </a:pPr>
            <a:r>
              <a:rPr lang="en-US" dirty="0" smtClean="0"/>
              <a:t> </a:t>
            </a:r>
          </a:p>
          <a:p>
            <a:pPr>
              <a:buNone/>
            </a:pPr>
            <a:r>
              <a:rPr lang="en-US" dirty="0" smtClean="0"/>
              <a:t> </a:t>
            </a:r>
          </a:p>
          <a:p>
            <a:pPr>
              <a:buNone/>
            </a:pPr>
            <a:r>
              <a:rPr lang="en-US" dirty="0" smtClean="0"/>
              <a:t>Bob Jacobs, Ph.D  </a:t>
            </a:r>
          </a:p>
          <a:p>
            <a:pPr>
              <a:buNone/>
            </a:pPr>
            <a:r>
              <a:rPr lang="en-US" dirty="0" smtClean="0"/>
              <a:t>Neuroscience, Psychology</a:t>
            </a:r>
          </a:p>
          <a:p>
            <a:pPr>
              <a:buNone/>
            </a:pPr>
            <a:r>
              <a:rPr lang="en-US" dirty="0" smtClean="0"/>
              <a:t> </a:t>
            </a:r>
          </a:p>
          <a:p>
            <a:pPr>
              <a:buNone/>
            </a:pPr>
            <a:r>
              <a:rPr lang="en-US" dirty="0" smtClean="0"/>
              <a:t>Mike Edmonds, Ph.D.</a:t>
            </a:r>
          </a:p>
          <a:p>
            <a:pPr>
              <a:buNone/>
            </a:pPr>
            <a:r>
              <a:rPr lang="en-US" dirty="0" smtClean="0"/>
              <a:t>Dean of Students</a:t>
            </a:r>
          </a:p>
          <a:p>
            <a:pPr>
              <a:buNone/>
            </a:pPr>
            <a:r>
              <a:rPr lang="en-US" dirty="0" smtClean="0"/>
              <a:t> </a:t>
            </a:r>
          </a:p>
          <a:p>
            <a:pPr>
              <a:buNone/>
            </a:pPr>
            <a:r>
              <a:rPr lang="en-US" dirty="0" smtClean="0"/>
              <a:t>Judith Reynolds, M.D.</a:t>
            </a:r>
          </a:p>
          <a:p>
            <a:pPr>
              <a:buNone/>
            </a:pPr>
            <a:r>
              <a:rPr lang="en-US" dirty="0" smtClean="0"/>
              <a:t> </a:t>
            </a:r>
          </a:p>
          <a:p>
            <a:pPr>
              <a:buNone/>
            </a:pPr>
            <a:r>
              <a:rPr lang="en-US" dirty="0" smtClean="0"/>
              <a:t>Jason Bushie, M.A.</a:t>
            </a:r>
          </a:p>
          <a:p>
            <a:pPr>
              <a:buNone/>
            </a:pPr>
            <a:r>
              <a:rPr lang="en-US" dirty="0" smtClean="0"/>
              <a:t>Athletic Trainer</a:t>
            </a:r>
          </a:p>
          <a:p>
            <a:r>
              <a:rPr lang="en-US" dirty="0" smtClean="0"/>
              <a:t> </a:t>
            </a:r>
            <a:endParaRPr lang="en-US" dirty="0"/>
          </a:p>
        </p:txBody>
      </p:sp>
      <p:pic>
        <p:nvPicPr>
          <p:cNvPr id="7"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5457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algn="ctr"/>
            <a:r>
              <a:rPr lang="en-US" dirty="0" smtClean="0"/>
              <a:t>Standard Approach to Concussion Management</a:t>
            </a:r>
            <a:endParaRPr lang="en-US" dirty="0"/>
          </a:p>
        </p:txBody>
      </p:sp>
      <p:sp>
        <p:nvSpPr>
          <p:cNvPr id="3" name="Content Placeholder 2"/>
          <p:cNvSpPr>
            <a:spLocks noGrp="1"/>
          </p:cNvSpPr>
          <p:nvPr>
            <p:ph idx="1"/>
          </p:nvPr>
        </p:nvSpPr>
        <p:spPr>
          <a:xfrm>
            <a:off x="457200" y="1295400"/>
            <a:ext cx="8229600" cy="4303713"/>
          </a:xfrm>
        </p:spPr>
        <p:txBody>
          <a:bodyPr>
            <a:normAutofit fontScale="92500" lnSpcReduction="20000"/>
          </a:bodyPr>
          <a:lstStyle/>
          <a:p>
            <a:r>
              <a:rPr lang="en-US" dirty="0" smtClean="0"/>
              <a:t>Pre-season</a:t>
            </a:r>
          </a:p>
          <a:p>
            <a:r>
              <a:rPr lang="en-US" dirty="0" smtClean="0"/>
              <a:t>Baseline Data: Computerized and Paper (SAC, SCAT2)</a:t>
            </a:r>
          </a:p>
          <a:p>
            <a:pPr lvl="1"/>
            <a:r>
              <a:rPr lang="en-US" dirty="0" smtClean="0"/>
              <a:t>Previous paper and pen</a:t>
            </a:r>
          </a:p>
          <a:p>
            <a:pPr lvl="1"/>
            <a:r>
              <a:rPr lang="en-US" dirty="0" smtClean="0"/>
              <a:t>Orthopaedic Neuroscience Interns</a:t>
            </a:r>
          </a:p>
          <a:p>
            <a:r>
              <a:rPr lang="en-US" dirty="0" smtClean="0"/>
              <a:t>Herd Testing</a:t>
            </a:r>
          </a:p>
          <a:p>
            <a:pPr lvl="1"/>
            <a:r>
              <a:rPr lang="en-US" dirty="0" smtClean="0"/>
              <a:t>Be aware of the test anxiety /ADD/ADHD student</a:t>
            </a:r>
          </a:p>
          <a:p>
            <a:r>
              <a:rPr lang="en-US" dirty="0" smtClean="0"/>
              <a:t>Data Base</a:t>
            </a:r>
          </a:p>
          <a:p>
            <a:pPr lvl="1"/>
            <a:r>
              <a:rPr lang="en-US" dirty="0" smtClean="0"/>
              <a:t>Test incoming first year and junior</a:t>
            </a:r>
          </a:p>
          <a:p>
            <a:pPr lvl="1"/>
            <a:r>
              <a:rPr lang="en-US" dirty="0" smtClean="0"/>
              <a:t>Developmental brain</a:t>
            </a:r>
          </a:p>
          <a:p>
            <a:pPr>
              <a:buNone/>
            </a:pPr>
            <a:endParaRPr lang="en-US" dirty="0" smtClean="0"/>
          </a:p>
          <a:p>
            <a:endParaRPr lang="en-US" dirty="0"/>
          </a:p>
        </p:txBody>
      </p:sp>
      <p:pic>
        <p:nvPicPr>
          <p:cNvPr id="4"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2951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algn="ctr"/>
            <a:r>
              <a:rPr lang="en-US" dirty="0" smtClean="0"/>
              <a:t>Standard Approach to Concussion Management</a:t>
            </a:r>
            <a:endParaRPr lang="en-US" dirty="0"/>
          </a:p>
        </p:txBody>
      </p:sp>
      <p:sp>
        <p:nvSpPr>
          <p:cNvPr id="3" name="Content Placeholder 2"/>
          <p:cNvSpPr>
            <a:spLocks noGrp="1"/>
          </p:cNvSpPr>
          <p:nvPr>
            <p:ph idx="1"/>
          </p:nvPr>
        </p:nvSpPr>
        <p:spPr>
          <a:xfrm>
            <a:off x="152400" y="1030287"/>
            <a:ext cx="8839200" cy="4303713"/>
          </a:xfrm>
        </p:spPr>
        <p:txBody>
          <a:bodyPr>
            <a:noAutofit/>
          </a:bodyPr>
          <a:lstStyle/>
          <a:p>
            <a:pPr>
              <a:spcBef>
                <a:spcPts val="0"/>
              </a:spcBef>
            </a:pPr>
            <a:r>
              <a:rPr lang="en-US" sz="2400" dirty="0" smtClean="0"/>
              <a:t>EAP / Emergency Action Plan</a:t>
            </a:r>
          </a:p>
          <a:p>
            <a:pPr>
              <a:spcBef>
                <a:spcPts val="0"/>
              </a:spcBef>
            </a:pPr>
            <a:r>
              <a:rPr lang="en-US" sz="2400" dirty="0" smtClean="0"/>
              <a:t>Recognition of mechanism, if possible</a:t>
            </a:r>
          </a:p>
          <a:p>
            <a:pPr lvl="1">
              <a:spcBef>
                <a:spcPts val="0"/>
              </a:spcBef>
            </a:pPr>
            <a:r>
              <a:rPr lang="en-US" sz="2400" dirty="0" smtClean="0"/>
              <a:t>Rotational vs linear acceleration</a:t>
            </a:r>
          </a:p>
          <a:p>
            <a:pPr>
              <a:spcBef>
                <a:spcPts val="0"/>
              </a:spcBef>
            </a:pPr>
            <a:r>
              <a:rPr lang="en-US" sz="2400" dirty="0" smtClean="0"/>
              <a:t>Removal from practice or competition</a:t>
            </a:r>
          </a:p>
          <a:p>
            <a:pPr>
              <a:spcBef>
                <a:spcPts val="0"/>
              </a:spcBef>
            </a:pPr>
            <a:r>
              <a:rPr lang="en-US" sz="2400" dirty="0" smtClean="0"/>
              <a:t>Symptom recognition, review and recheck</a:t>
            </a:r>
          </a:p>
          <a:p>
            <a:pPr lvl="1">
              <a:spcBef>
                <a:spcPts val="0"/>
              </a:spcBef>
            </a:pPr>
            <a:r>
              <a:rPr lang="en-US" sz="2400" dirty="0" smtClean="0"/>
              <a:t>Based on baseline SAC or SCAT2</a:t>
            </a:r>
          </a:p>
          <a:p>
            <a:pPr lvl="1">
              <a:spcBef>
                <a:spcPts val="0"/>
              </a:spcBef>
            </a:pPr>
            <a:r>
              <a:rPr lang="en-US" sz="2400" dirty="0" smtClean="0"/>
              <a:t>Time of injury with appropriate intervals to follow</a:t>
            </a:r>
          </a:p>
          <a:p>
            <a:pPr lvl="1">
              <a:spcBef>
                <a:spcPts val="0"/>
              </a:spcBef>
            </a:pPr>
            <a:r>
              <a:rPr lang="en-US" sz="2400" dirty="0" smtClean="0"/>
              <a:t>Follow up based upon symptom score</a:t>
            </a:r>
          </a:p>
          <a:p>
            <a:pPr lvl="1">
              <a:spcBef>
                <a:spcPts val="0"/>
              </a:spcBef>
            </a:pPr>
            <a:r>
              <a:rPr lang="en-US" sz="2400" dirty="0" smtClean="0"/>
              <a:t>Admit for follow-up cocooning, if symptomatic</a:t>
            </a:r>
          </a:p>
          <a:p>
            <a:pPr lvl="1">
              <a:spcBef>
                <a:spcPts val="0"/>
              </a:spcBef>
            </a:pPr>
            <a:r>
              <a:rPr lang="en-US" sz="2400" dirty="0" smtClean="0"/>
              <a:t>Initiate email communication with professor and designated academic/athletic team. Include original academic letter.</a:t>
            </a:r>
          </a:p>
          <a:p>
            <a:pPr lvl="1">
              <a:spcBef>
                <a:spcPts val="0"/>
              </a:spcBef>
            </a:pPr>
            <a:r>
              <a:rPr lang="en-US" sz="2400" dirty="0" smtClean="0"/>
              <a:t>Indicate to professor probable time loss from class and to expect updates as necessary</a:t>
            </a:r>
          </a:p>
          <a:p>
            <a:pPr lvl="1">
              <a:spcBef>
                <a:spcPts val="0"/>
              </a:spcBef>
              <a:buNone/>
            </a:pPr>
            <a:r>
              <a:rPr lang="en-US" sz="2400" dirty="0" smtClean="0"/>
              <a:t>	</a:t>
            </a:r>
          </a:p>
        </p:txBody>
      </p:sp>
      <p:pic>
        <p:nvPicPr>
          <p:cNvPr id="4"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377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algn="ctr"/>
            <a:r>
              <a:rPr lang="en-US" dirty="0" smtClean="0"/>
              <a:t>Standard Approach to Concussion Management</a:t>
            </a:r>
            <a:endParaRPr lang="en-US" dirty="0"/>
          </a:p>
        </p:txBody>
      </p:sp>
      <p:sp>
        <p:nvSpPr>
          <p:cNvPr id="3" name="Content Placeholder 2"/>
          <p:cNvSpPr>
            <a:spLocks noGrp="1"/>
          </p:cNvSpPr>
          <p:nvPr>
            <p:ph idx="1"/>
          </p:nvPr>
        </p:nvSpPr>
        <p:spPr>
          <a:xfrm>
            <a:off x="457200" y="1143000"/>
            <a:ext cx="8229600" cy="4495800"/>
          </a:xfrm>
        </p:spPr>
        <p:txBody>
          <a:bodyPr>
            <a:normAutofit/>
          </a:bodyPr>
          <a:lstStyle/>
          <a:p>
            <a:r>
              <a:rPr lang="en-US" dirty="0" smtClean="0"/>
              <a:t>Symptom recognition, review and recheck</a:t>
            </a:r>
          </a:p>
          <a:p>
            <a:pPr lvl="1"/>
            <a:r>
              <a:rPr lang="en-US" dirty="0" smtClean="0"/>
              <a:t>Based on baseline SAC or SCAT2</a:t>
            </a:r>
          </a:p>
          <a:p>
            <a:pPr lvl="1">
              <a:buNone/>
            </a:pPr>
            <a:r>
              <a:rPr lang="en-US" dirty="0" smtClean="0"/>
              <a:t>	</a:t>
            </a:r>
          </a:p>
        </p:txBody>
      </p:sp>
      <p:sp>
        <p:nvSpPr>
          <p:cNvPr id="4" name="TextBox 3"/>
          <p:cNvSpPr txBox="1"/>
          <p:nvPr/>
        </p:nvSpPr>
        <p:spPr>
          <a:xfrm>
            <a:off x="3200400" y="2332672"/>
            <a:ext cx="1908792" cy="1477328"/>
          </a:xfrm>
          <a:prstGeom prst="rect">
            <a:avLst/>
          </a:prstGeom>
          <a:noFill/>
        </p:spPr>
        <p:txBody>
          <a:bodyPr wrap="none" rtlCol="0">
            <a:spAutoFit/>
          </a:bodyPr>
          <a:lstStyle/>
          <a:p>
            <a:pPr eaLnBrk="1" fontAlgn="auto" hangingPunct="1">
              <a:spcBef>
                <a:spcPts val="0"/>
              </a:spcBef>
              <a:spcAft>
                <a:spcPts val="0"/>
              </a:spcAft>
            </a:pPr>
            <a:r>
              <a:rPr lang="en-US" sz="1800" dirty="0">
                <a:solidFill>
                  <a:prstClr val="black"/>
                </a:solidFill>
                <a:latin typeface="Constantia"/>
                <a:ea typeface="+mn-ea"/>
              </a:rPr>
              <a:t>Emotionality</a:t>
            </a:r>
          </a:p>
          <a:p>
            <a:pPr eaLnBrk="1" fontAlgn="auto" hangingPunct="1">
              <a:spcBef>
                <a:spcPts val="0"/>
              </a:spcBef>
              <a:spcAft>
                <a:spcPts val="0"/>
              </a:spcAft>
              <a:buFont typeface="Wingdings" pitchFamily="2" charset="2"/>
              <a:buChar char="§"/>
            </a:pPr>
            <a:r>
              <a:rPr lang="en-US" sz="1800" dirty="0">
                <a:solidFill>
                  <a:prstClr val="black"/>
                </a:solidFill>
                <a:latin typeface="Constantia"/>
                <a:ea typeface="+mn-ea"/>
              </a:rPr>
              <a:t>More Emotional</a:t>
            </a:r>
          </a:p>
          <a:p>
            <a:pPr eaLnBrk="1" fontAlgn="auto" hangingPunct="1">
              <a:spcBef>
                <a:spcPts val="0"/>
              </a:spcBef>
              <a:spcAft>
                <a:spcPts val="0"/>
              </a:spcAft>
              <a:buFont typeface="Wingdings" pitchFamily="2" charset="2"/>
              <a:buChar char="§"/>
            </a:pPr>
            <a:r>
              <a:rPr lang="en-US" sz="1800" dirty="0">
                <a:solidFill>
                  <a:prstClr val="black"/>
                </a:solidFill>
                <a:latin typeface="Constantia"/>
                <a:ea typeface="+mn-ea"/>
              </a:rPr>
              <a:t>Sadness</a:t>
            </a:r>
          </a:p>
          <a:p>
            <a:pPr eaLnBrk="1" fontAlgn="auto" hangingPunct="1">
              <a:spcBef>
                <a:spcPts val="0"/>
              </a:spcBef>
              <a:spcAft>
                <a:spcPts val="0"/>
              </a:spcAft>
              <a:buFont typeface="Wingdings" pitchFamily="2" charset="2"/>
              <a:buChar char="§"/>
            </a:pPr>
            <a:r>
              <a:rPr lang="en-US" sz="1800" dirty="0">
                <a:solidFill>
                  <a:prstClr val="black"/>
                </a:solidFill>
                <a:latin typeface="Constantia"/>
                <a:ea typeface="+mn-ea"/>
              </a:rPr>
              <a:t>Nervousness</a:t>
            </a:r>
          </a:p>
          <a:p>
            <a:pPr eaLnBrk="1" fontAlgn="auto" hangingPunct="1">
              <a:spcBef>
                <a:spcPts val="0"/>
              </a:spcBef>
              <a:spcAft>
                <a:spcPts val="0"/>
              </a:spcAft>
              <a:buFont typeface="Wingdings" pitchFamily="2" charset="2"/>
              <a:buChar char="§"/>
            </a:pPr>
            <a:r>
              <a:rPr lang="en-US" sz="1800" dirty="0">
                <a:solidFill>
                  <a:prstClr val="black"/>
                </a:solidFill>
                <a:latin typeface="Constantia"/>
                <a:ea typeface="+mn-ea"/>
              </a:rPr>
              <a:t>Irritability</a:t>
            </a:r>
          </a:p>
        </p:txBody>
      </p:sp>
      <p:sp>
        <p:nvSpPr>
          <p:cNvPr id="6" name="TextBox 5"/>
          <p:cNvSpPr txBox="1"/>
          <p:nvPr/>
        </p:nvSpPr>
        <p:spPr>
          <a:xfrm>
            <a:off x="3124200" y="4579203"/>
            <a:ext cx="2743200" cy="923330"/>
          </a:xfrm>
          <a:prstGeom prst="rect">
            <a:avLst/>
          </a:prstGeom>
          <a:noFill/>
        </p:spPr>
        <p:txBody>
          <a:bodyPr wrap="square" rtlCol="0">
            <a:spAutoFit/>
          </a:bodyPr>
          <a:lstStyle/>
          <a:p>
            <a:pPr eaLnBrk="1" fontAlgn="auto" hangingPunct="1">
              <a:spcBef>
                <a:spcPts val="0"/>
              </a:spcBef>
              <a:spcAft>
                <a:spcPts val="0"/>
              </a:spcAft>
            </a:pPr>
            <a:r>
              <a:rPr lang="en-US" sz="1800" dirty="0">
                <a:solidFill>
                  <a:prstClr val="black"/>
                </a:solidFill>
                <a:latin typeface="Constantia"/>
                <a:ea typeface="+mn-ea"/>
              </a:rPr>
              <a:t>Sleep Disturbance</a:t>
            </a:r>
          </a:p>
          <a:p>
            <a:pPr eaLnBrk="1" fontAlgn="auto" hangingPunct="1">
              <a:spcBef>
                <a:spcPts val="0"/>
              </a:spcBef>
              <a:spcAft>
                <a:spcPts val="0"/>
              </a:spcAft>
              <a:buFont typeface="Wingdings" pitchFamily="2" charset="2"/>
              <a:buChar char="§"/>
            </a:pPr>
            <a:r>
              <a:rPr lang="en-US" sz="1800" dirty="0">
                <a:solidFill>
                  <a:prstClr val="black"/>
                </a:solidFill>
                <a:latin typeface="Constantia"/>
                <a:ea typeface="+mn-ea"/>
              </a:rPr>
              <a:t>Difficulty Falling Asleep</a:t>
            </a:r>
          </a:p>
          <a:p>
            <a:pPr eaLnBrk="1" fontAlgn="auto" hangingPunct="1">
              <a:spcBef>
                <a:spcPts val="0"/>
              </a:spcBef>
              <a:spcAft>
                <a:spcPts val="0"/>
              </a:spcAft>
              <a:buFont typeface="Wingdings" pitchFamily="2" charset="2"/>
              <a:buChar char="§"/>
            </a:pPr>
            <a:r>
              <a:rPr lang="en-US" sz="1800" dirty="0">
                <a:solidFill>
                  <a:prstClr val="black"/>
                </a:solidFill>
                <a:latin typeface="Constantia"/>
                <a:ea typeface="+mn-ea"/>
              </a:rPr>
              <a:t>Sleeping Less than Usual</a:t>
            </a:r>
          </a:p>
        </p:txBody>
      </p:sp>
      <p:sp>
        <p:nvSpPr>
          <p:cNvPr id="15" name="TextBox 14"/>
          <p:cNvSpPr txBox="1"/>
          <p:nvPr/>
        </p:nvSpPr>
        <p:spPr>
          <a:xfrm>
            <a:off x="304800" y="3124200"/>
            <a:ext cx="2667000" cy="2031325"/>
          </a:xfrm>
          <a:prstGeom prst="rect">
            <a:avLst/>
          </a:prstGeom>
          <a:noFill/>
        </p:spPr>
        <p:txBody>
          <a:bodyPr wrap="square" rtlCol="0">
            <a:spAutoFit/>
          </a:bodyPr>
          <a:lstStyle/>
          <a:p>
            <a:pPr eaLnBrk="1" fontAlgn="auto" hangingPunct="1">
              <a:spcBef>
                <a:spcPts val="0"/>
              </a:spcBef>
              <a:spcAft>
                <a:spcPts val="0"/>
              </a:spcAft>
            </a:pPr>
            <a:r>
              <a:rPr lang="en-US" sz="1800" dirty="0">
                <a:solidFill>
                  <a:prstClr val="black"/>
                </a:solidFill>
                <a:latin typeface="Constantia"/>
                <a:ea typeface="+mn-ea"/>
              </a:rPr>
              <a:t>Somatic Symptoms</a:t>
            </a:r>
          </a:p>
          <a:p>
            <a:pPr eaLnBrk="1" fontAlgn="auto" hangingPunct="1">
              <a:spcBef>
                <a:spcPts val="0"/>
              </a:spcBef>
              <a:spcAft>
                <a:spcPts val="0"/>
              </a:spcAft>
              <a:buFont typeface="Wingdings" pitchFamily="2" charset="2"/>
              <a:buChar char="§"/>
            </a:pPr>
            <a:r>
              <a:rPr lang="en-US" sz="1800" dirty="0">
                <a:solidFill>
                  <a:prstClr val="black"/>
                </a:solidFill>
                <a:latin typeface="Constantia"/>
                <a:ea typeface="+mn-ea"/>
              </a:rPr>
              <a:t>Headaches</a:t>
            </a:r>
          </a:p>
          <a:p>
            <a:pPr eaLnBrk="1" fontAlgn="auto" hangingPunct="1">
              <a:spcBef>
                <a:spcPts val="0"/>
              </a:spcBef>
              <a:spcAft>
                <a:spcPts val="0"/>
              </a:spcAft>
              <a:buFont typeface="Wingdings" pitchFamily="2" charset="2"/>
              <a:buChar char="§"/>
            </a:pPr>
            <a:r>
              <a:rPr lang="en-US" sz="1800" dirty="0">
                <a:solidFill>
                  <a:prstClr val="black"/>
                </a:solidFill>
                <a:latin typeface="Constantia"/>
                <a:ea typeface="+mn-ea"/>
              </a:rPr>
              <a:t>“Pressure”</a:t>
            </a:r>
          </a:p>
          <a:p>
            <a:pPr eaLnBrk="1" fontAlgn="auto" hangingPunct="1">
              <a:spcBef>
                <a:spcPts val="0"/>
              </a:spcBef>
              <a:spcAft>
                <a:spcPts val="0"/>
              </a:spcAft>
              <a:buFont typeface="Wingdings" pitchFamily="2" charset="2"/>
              <a:buChar char="§"/>
            </a:pPr>
            <a:r>
              <a:rPr lang="en-US" sz="1800" dirty="0">
                <a:solidFill>
                  <a:prstClr val="black"/>
                </a:solidFill>
                <a:latin typeface="Constantia"/>
                <a:ea typeface="+mn-ea"/>
              </a:rPr>
              <a:t>Visual Problems</a:t>
            </a:r>
          </a:p>
          <a:p>
            <a:pPr eaLnBrk="1" fontAlgn="auto" hangingPunct="1">
              <a:spcBef>
                <a:spcPts val="0"/>
              </a:spcBef>
              <a:spcAft>
                <a:spcPts val="0"/>
              </a:spcAft>
              <a:buFont typeface="Wingdings" pitchFamily="2" charset="2"/>
              <a:buChar char="§"/>
            </a:pPr>
            <a:r>
              <a:rPr lang="en-US" sz="1800" dirty="0">
                <a:solidFill>
                  <a:prstClr val="black"/>
                </a:solidFill>
                <a:latin typeface="Constantia"/>
                <a:ea typeface="+mn-ea"/>
              </a:rPr>
              <a:t>Noise/Light Sensitivity</a:t>
            </a:r>
          </a:p>
          <a:p>
            <a:pPr eaLnBrk="1" fontAlgn="auto" hangingPunct="1">
              <a:spcBef>
                <a:spcPts val="0"/>
              </a:spcBef>
              <a:spcAft>
                <a:spcPts val="0"/>
              </a:spcAft>
              <a:buFont typeface="Wingdings" pitchFamily="2" charset="2"/>
              <a:buChar char="§"/>
            </a:pPr>
            <a:r>
              <a:rPr lang="en-US" sz="1800" dirty="0">
                <a:solidFill>
                  <a:prstClr val="black"/>
                </a:solidFill>
                <a:latin typeface="Constantia"/>
                <a:ea typeface="+mn-ea"/>
              </a:rPr>
              <a:t>Nausea</a:t>
            </a:r>
          </a:p>
          <a:p>
            <a:pPr eaLnBrk="1" fontAlgn="auto" hangingPunct="1">
              <a:spcBef>
                <a:spcPts val="0"/>
              </a:spcBef>
              <a:spcAft>
                <a:spcPts val="0"/>
              </a:spcAft>
              <a:buFont typeface="Wingdings" pitchFamily="2" charset="2"/>
              <a:buChar char="§"/>
            </a:pPr>
            <a:endParaRPr lang="en-US" sz="1800" dirty="0">
              <a:solidFill>
                <a:prstClr val="black"/>
              </a:solidFill>
              <a:latin typeface="Constantia"/>
              <a:ea typeface="+mn-ea"/>
            </a:endParaRPr>
          </a:p>
        </p:txBody>
      </p:sp>
      <p:sp>
        <p:nvSpPr>
          <p:cNvPr id="17" name="TextBox 16"/>
          <p:cNvSpPr txBox="1"/>
          <p:nvPr/>
        </p:nvSpPr>
        <p:spPr>
          <a:xfrm>
            <a:off x="5867400" y="2743200"/>
            <a:ext cx="3276600" cy="2031325"/>
          </a:xfrm>
          <a:prstGeom prst="rect">
            <a:avLst/>
          </a:prstGeom>
          <a:noFill/>
        </p:spPr>
        <p:txBody>
          <a:bodyPr wrap="square" rtlCol="0">
            <a:spAutoFit/>
          </a:bodyPr>
          <a:lstStyle/>
          <a:p>
            <a:pPr eaLnBrk="1" fontAlgn="auto" hangingPunct="1">
              <a:spcBef>
                <a:spcPts val="0"/>
              </a:spcBef>
              <a:spcAft>
                <a:spcPts val="0"/>
              </a:spcAft>
            </a:pPr>
            <a:r>
              <a:rPr lang="en-US" sz="1800" dirty="0">
                <a:solidFill>
                  <a:prstClr val="black"/>
                </a:solidFill>
                <a:latin typeface="Constantia"/>
                <a:ea typeface="+mn-ea"/>
              </a:rPr>
              <a:t>Cognitive Symptoms</a:t>
            </a:r>
          </a:p>
          <a:p>
            <a:pPr eaLnBrk="1" fontAlgn="auto" hangingPunct="1">
              <a:spcBef>
                <a:spcPts val="0"/>
              </a:spcBef>
              <a:spcAft>
                <a:spcPts val="0"/>
              </a:spcAft>
              <a:buFont typeface="Wingdings" pitchFamily="2" charset="2"/>
              <a:buChar char="§"/>
            </a:pPr>
            <a:r>
              <a:rPr lang="en-US" sz="1800" dirty="0">
                <a:solidFill>
                  <a:prstClr val="black"/>
                </a:solidFill>
                <a:latin typeface="Constantia"/>
                <a:ea typeface="+mn-ea"/>
              </a:rPr>
              <a:t>Attention problems</a:t>
            </a:r>
          </a:p>
          <a:p>
            <a:pPr eaLnBrk="1" fontAlgn="auto" hangingPunct="1">
              <a:spcBef>
                <a:spcPts val="0"/>
              </a:spcBef>
              <a:spcAft>
                <a:spcPts val="0"/>
              </a:spcAft>
              <a:buFont typeface="Wingdings" pitchFamily="2" charset="2"/>
              <a:buChar char="§"/>
            </a:pPr>
            <a:r>
              <a:rPr lang="en-US" sz="1800" dirty="0">
                <a:solidFill>
                  <a:prstClr val="black"/>
                </a:solidFill>
                <a:latin typeface="Constantia"/>
                <a:ea typeface="+mn-ea"/>
              </a:rPr>
              <a:t>Limited Concentration</a:t>
            </a:r>
          </a:p>
          <a:p>
            <a:pPr eaLnBrk="1" fontAlgn="auto" hangingPunct="1">
              <a:spcBef>
                <a:spcPts val="0"/>
              </a:spcBef>
              <a:spcAft>
                <a:spcPts val="0"/>
              </a:spcAft>
              <a:buFont typeface="Wingdings" pitchFamily="2" charset="2"/>
              <a:buChar char="§"/>
            </a:pPr>
            <a:r>
              <a:rPr lang="en-US" sz="1800" dirty="0">
                <a:solidFill>
                  <a:prstClr val="black"/>
                </a:solidFill>
                <a:latin typeface="Constantia"/>
                <a:ea typeface="+mn-ea"/>
              </a:rPr>
              <a:t>Memory dysfunction</a:t>
            </a:r>
          </a:p>
          <a:p>
            <a:pPr eaLnBrk="1" fontAlgn="auto" hangingPunct="1">
              <a:spcBef>
                <a:spcPts val="0"/>
              </a:spcBef>
              <a:spcAft>
                <a:spcPts val="0"/>
              </a:spcAft>
              <a:buFont typeface="Wingdings" pitchFamily="2" charset="2"/>
              <a:buChar char="§"/>
            </a:pPr>
            <a:r>
              <a:rPr lang="en-US" sz="1800" dirty="0">
                <a:solidFill>
                  <a:prstClr val="black"/>
                </a:solidFill>
                <a:latin typeface="Constantia"/>
                <a:ea typeface="+mn-ea"/>
              </a:rPr>
              <a:t>“Fogginess” (Dial-up vs DSL)</a:t>
            </a:r>
          </a:p>
          <a:p>
            <a:pPr eaLnBrk="1" fontAlgn="auto" hangingPunct="1">
              <a:spcBef>
                <a:spcPts val="0"/>
              </a:spcBef>
              <a:spcAft>
                <a:spcPts val="0"/>
              </a:spcAft>
              <a:buFont typeface="Wingdings" pitchFamily="2" charset="2"/>
              <a:buChar char="§"/>
            </a:pPr>
            <a:r>
              <a:rPr lang="en-US" sz="1800" dirty="0">
                <a:solidFill>
                  <a:prstClr val="black"/>
                </a:solidFill>
                <a:latin typeface="Constantia"/>
                <a:ea typeface="+mn-ea"/>
              </a:rPr>
              <a:t>Fatigue</a:t>
            </a:r>
          </a:p>
          <a:p>
            <a:pPr eaLnBrk="1" fontAlgn="auto" hangingPunct="1">
              <a:spcBef>
                <a:spcPts val="0"/>
              </a:spcBef>
              <a:spcAft>
                <a:spcPts val="0"/>
              </a:spcAft>
              <a:buFont typeface="Wingdings" pitchFamily="2" charset="2"/>
              <a:buChar char="§"/>
            </a:pPr>
            <a:r>
              <a:rPr lang="en-US" sz="1800" dirty="0">
                <a:solidFill>
                  <a:prstClr val="black"/>
                </a:solidFill>
                <a:latin typeface="Constantia"/>
                <a:ea typeface="+mn-ea"/>
              </a:rPr>
              <a:t>Cognitive Slowing</a:t>
            </a:r>
          </a:p>
        </p:txBody>
      </p:sp>
      <p:sp>
        <p:nvSpPr>
          <p:cNvPr id="18" name="TextBox 17"/>
          <p:cNvSpPr txBox="1"/>
          <p:nvPr/>
        </p:nvSpPr>
        <p:spPr>
          <a:xfrm>
            <a:off x="6019800" y="5486400"/>
            <a:ext cx="2667000" cy="584775"/>
          </a:xfrm>
          <a:prstGeom prst="rect">
            <a:avLst/>
          </a:prstGeom>
          <a:noFill/>
        </p:spPr>
        <p:txBody>
          <a:bodyPr wrap="square" rtlCol="0">
            <a:spAutoFit/>
          </a:bodyPr>
          <a:lstStyle/>
          <a:p>
            <a:pPr eaLnBrk="1" fontAlgn="auto" hangingPunct="1">
              <a:spcBef>
                <a:spcPts val="0"/>
              </a:spcBef>
              <a:spcAft>
                <a:spcPts val="0"/>
              </a:spcAft>
            </a:pPr>
            <a:r>
              <a:rPr lang="en-US" sz="1600" dirty="0">
                <a:solidFill>
                  <a:srgbClr val="FF0000"/>
                </a:solidFill>
                <a:latin typeface="Constantia"/>
                <a:ea typeface="+mn-ea"/>
              </a:rPr>
              <a:t>Modified from Pardini, et al, 2004</a:t>
            </a:r>
          </a:p>
        </p:txBody>
      </p:sp>
      <p:pic>
        <p:nvPicPr>
          <p:cNvPr id="9"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205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algn="ctr"/>
            <a:r>
              <a:rPr lang="en-US" dirty="0" smtClean="0"/>
              <a:t>Standard Approach to Concussion Management</a:t>
            </a:r>
            <a:endParaRPr lang="en-US" dirty="0"/>
          </a:p>
        </p:txBody>
      </p:sp>
      <p:sp>
        <p:nvSpPr>
          <p:cNvPr id="3" name="Content Placeholder 2"/>
          <p:cNvSpPr>
            <a:spLocks noGrp="1"/>
          </p:cNvSpPr>
          <p:nvPr>
            <p:ph idx="1"/>
          </p:nvPr>
        </p:nvSpPr>
        <p:spPr>
          <a:xfrm>
            <a:off x="457200" y="1219200"/>
            <a:ext cx="8229600" cy="4724400"/>
          </a:xfrm>
        </p:spPr>
        <p:txBody>
          <a:bodyPr>
            <a:noAutofit/>
          </a:bodyPr>
          <a:lstStyle/>
          <a:p>
            <a:pPr>
              <a:spcBef>
                <a:spcPts val="0"/>
              </a:spcBef>
            </a:pPr>
            <a:r>
              <a:rPr lang="en-US" sz="2400" dirty="0" smtClean="0"/>
              <a:t>Beware the “predictors” of possible slower return</a:t>
            </a:r>
          </a:p>
          <a:p>
            <a:pPr lvl="1">
              <a:spcBef>
                <a:spcPts val="0"/>
              </a:spcBef>
            </a:pPr>
            <a:r>
              <a:rPr lang="en-US" sz="2400" dirty="0" smtClean="0"/>
              <a:t>Photophobia /migraine hx</a:t>
            </a:r>
          </a:p>
          <a:p>
            <a:pPr lvl="1">
              <a:spcBef>
                <a:spcPts val="0"/>
              </a:spcBef>
            </a:pPr>
            <a:r>
              <a:rPr lang="en-US" sz="2400" dirty="0" smtClean="0"/>
              <a:t>Phonophobia</a:t>
            </a:r>
          </a:p>
          <a:p>
            <a:pPr lvl="1">
              <a:spcBef>
                <a:spcPts val="0"/>
              </a:spcBef>
            </a:pPr>
            <a:r>
              <a:rPr lang="en-US" sz="2400" dirty="0" smtClean="0"/>
              <a:t>Change in visual acuity</a:t>
            </a:r>
          </a:p>
          <a:p>
            <a:pPr lvl="1">
              <a:spcBef>
                <a:spcPts val="0"/>
              </a:spcBef>
            </a:pPr>
            <a:r>
              <a:rPr lang="en-US" sz="2400" dirty="0" smtClean="0"/>
              <a:t>Horizontal nystagmus</a:t>
            </a:r>
          </a:p>
          <a:p>
            <a:pPr lvl="1">
              <a:spcBef>
                <a:spcPts val="0"/>
              </a:spcBef>
            </a:pPr>
            <a:r>
              <a:rPr lang="en-US" sz="2400" dirty="0" smtClean="0"/>
              <a:t>OKV/BPPV History</a:t>
            </a:r>
          </a:p>
          <a:p>
            <a:pPr lvl="2">
              <a:spcBef>
                <a:spcPts val="0"/>
              </a:spcBef>
            </a:pPr>
            <a:r>
              <a:rPr lang="en-US" dirty="0" smtClean="0"/>
              <a:t>Nausea @ time of presentation?</a:t>
            </a:r>
          </a:p>
          <a:p>
            <a:pPr lvl="2">
              <a:spcBef>
                <a:spcPts val="0"/>
              </a:spcBef>
            </a:pPr>
            <a:r>
              <a:rPr lang="en-US" dirty="0" smtClean="0"/>
              <a:t>If you can’t do an Epley maneuver to correct, </a:t>
            </a:r>
            <a:r>
              <a:rPr lang="en-US" u="sng" dirty="0" smtClean="0"/>
              <a:t>do not</a:t>
            </a:r>
          </a:p>
          <a:p>
            <a:pPr lvl="2">
              <a:spcBef>
                <a:spcPts val="0"/>
              </a:spcBef>
              <a:buNone/>
            </a:pPr>
            <a:r>
              <a:rPr lang="en-US" dirty="0" smtClean="0"/>
              <a:t>      do a Dix-Hallpike maneuver to evaluate……</a:t>
            </a:r>
          </a:p>
          <a:p>
            <a:pPr lvl="1">
              <a:spcBef>
                <a:spcPts val="0"/>
              </a:spcBef>
            </a:pPr>
            <a:r>
              <a:rPr lang="en-US" sz="2400" dirty="0" smtClean="0"/>
              <a:t>ADD / ADHD / Learning disorders</a:t>
            </a:r>
          </a:p>
          <a:p>
            <a:pPr lvl="1">
              <a:spcBef>
                <a:spcPts val="0"/>
              </a:spcBef>
            </a:pPr>
            <a:r>
              <a:rPr lang="en-US" sz="2400" dirty="0" smtClean="0"/>
              <a:t>Modified affect / know your athletes</a:t>
            </a:r>
          </a:p>
          <a:p>
            <a:pPr lvl="1">
              <a:spcBef>
                <a:spcPts val="0"/>
              </a:spcBef>
            </a:pPr>
            <a:r>
              <a:rPr lang="en-US" sz="2400" dirty="0" smtClean="0"/>
              <a:t>Role and timing of clinical psychologist / neuropsychologist</a:t>
            </a:r>
          </a:p>
          <a:p>
            <a:pPr lvl="1">
              <a:spcBef>
                <a:spcPts val="0"/>
              </a:spcBef>
            </a:pPr>
            <a:endParaRPr lang="en-US" sz="2400" dirty="0" smtClean="0"/>
          </a:p>
        </p:txBody>
      </p:sp>
      <p:pic>
        <p:nvPicPr>
          <p:cNvPr id="4"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4764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ctr"/>
            <a:r>
              <a:rPr lang="en-US" dirty="0" smtClean="0"/>
              <a:t>The “Art” of Cognitive Cocooning</a:t>
            </a:r>
            <a:endParaRPr lang="en-US" dirty="0"/>
          </a:p>
        </p:txBody>
      </p:sp>
      <p:sp>
        <p:nvSpPr>
          <p:cNvPr id="3" name="Content Placeholder 2"/>
          <p:cNvSpPr>
            <a:spLocks noGrp="1"/>
          </p:cNvSpPr>
          <p:nvPr>
            <p:ph idx="1"/>
          </p:nvPr>
        </p:nvSpPr>
        <p:spPr>
          <a:xfrm>
            <a:off x="457200" y="1066800"/>
            <a:ext cx="8229600" cy="4525963"/>
          </a:xfrm>
        </p:spPr>
        <p:txBody>
          <a:bodyPr>
            <a:normAutofit fontScale="77500" lnSpcReduction="20000"/>
          </a:bodyPr>
          <a:lstStyle/>
          <a:p>
            <a:pPr>
              <a:buNone/>
            </a:pPr>
            <a:r>
              <a:rPr lang="en-US" dirty="0" smtClean="0"/>
              <a:t>? Where?</a:t>
            </a:r>
          </a:p>
          <a:p>
            <a:pPr>
              <a:buNone/>
            </a:pPr>
            <a:r>
              <a:rPr lang="en-US" dirty="0" smtClean="0"/>
              <a:t>	Health service, monitored and observed</a:t>
            </a:r>
          </a:p>
          <a:p>
            <a:pPr>
              <a:buNone/>
            </a:pPr>
            <a:r>
              <a:rPr lang="en-US" dirty="0" smtClean="0"/>
              <a:t>		Standardized protocol including pulse ox</a:t>
            </a:r>
          </a:p>
          <a:p>
            <a:pPr>
              <a:buNone/>
            </a:pPr>
            <a:r>
              <a:rPr lang="en-US" dirty="0" smtClean="0"/>
              <a:t>	Communication between providers and ATC staff</a:t>
            </a:r>
          </a:p>
          <a:p>
            <a:pPr>
              <a:buNone/>
            </a:pPr>
            <a:r>
              <a:rPr lang="en-US" dirty="0" smtClean="0"/>
              <a:t>	Isolated, darkened, quiet (not pitch black)</a:t>
            </a:r>
          </a:p>
          <a:p>
            <a:pPr>
              <a:buNone/>
            </a:pPr>
            <a:r>
              <a:rPr lang="en-US" dirty="0" smtClean="0"/>
              <a:t>		“bring your own pillow” @ headache</a:t>
            </a:r>
          </a:p>
          <a:p>
            <a:pPr>
              <a:buNone/>
            </a:pPr>
            <a:r>
              <a:rPr lang="en-US" dirty="0" smtClean="0"/>
              <a:t>		“no computers, no cell phones (after first call to mom 		and significant other), no text, no music”</a:t>
            </a:r>
          </a:p>
          <a:p>
            <a:pPr>
              <a:buNone/>
            </a:pPr>
            <a:r>
              <a:rPr lang="en-US" dirty="0" smtClean="0"/>
              <a:t>	Beware of ICU psychosis</a:t>
            </a:r>
          </a:p>
          <a:p>
            <a:pPr>
              <a:buNone/>
            </a:pPr>
            <a:r>
              <a:rPr lang="en-US" dirty="0" smtClean="0"/>
              <a:t>		release for meals/socializing 45 minutes 2 x day</a:t>
            </a:r>
          </a:p>
          <a:p>
            <a:pPr>
              <a:buNone/>
            </a:pPr>
            <a:r>
              <a:rPr lang="en-US" dirty="0" smtClean="0"/>
              <a:t>	Review symptom scale 24 /48 /72 hour intervals</a:t>
            </a:r>
          </a:p>
          <a:p>
            <a:pPr>
              <a:buNone/>
            </a:pPr>
            <a:endParaRPr lang="en-US" dirty="0" smtClean="0"/>
          </a:p>
        </p:txBody>
      </p:sp>
      <p:pic>
        <p:nvPicPr>
          <p:cNvPr id="4"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551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304800"/>
            <a:ext cx="4186146" cy="584775"/>
          </a:xfrm>
          <a:prstGeom prst="rect">
            <a:avLst/>
          </a:prstGeom>
          <a:noFill/>
        </p:spPr>
        <p:txBody>
          <a:bodyPr wrap="none" rtlCol="0">
            <a:spAutoFit/>
          </a:bodyPr>
          <a:lstStyle/>
          <a:p>
            <a:r>
              <a:rPr lang="en-US" sz="3200" dirty="0" smtClean="0">
                <a:latin typeface="Arial Black" pitchFamily="34" charset="0"/>
              </a:rPr>
              <a:t>Session Overview</a:t>
            </a:r>
            <a:endParaRPr lang="en-US" sz="3200" dirty="0">
              <a:latin typeface="Arial Black" pitchFamily="34" charset="0"/>
            </a:endParaRPr>
          </a:p>
        </p:txBody>
      </p:sp>
      <p:sp>
        <p:nvSpPr>
          <p:cNvPr id="4" name="TextBox 3"/>
          <p:cNvSpPr txBox="1"/>
          <p:nvPr/>
        </p:nvSpPr>
        <p:spPr>
          <a:xfrm>
            <a:off x="533400" y="990600"/>
            <a:ext cx="8450006" cy="4401205"/>
          </a:xfrm>
          <a:prstGeom prst="rect">
            <a:avLst/>
          </a:prstGeom>
          <a:noFill/>
        </p:spPr>
        <p:txBody>
          <a:bodyPr wrap="none" rtlCol="0">
            <a:spAutoFit/>
          </a:bodyPr>
          <a:lstStyle/>
          <a:p>
            <a:pPr marL="457200" indent="-457200">
              <a:buFont typeface="Wingdings" pitchFamily="2" charset="2"/>
              <a:buChar char="Ø"/>
            </a:pPr>
            <a:r>
              <a:rPr lang="en-US" sz="2800" dirty="0" smtClean="0">
                <a:latin typeface="Arial Black" pitchFamily="34" charset="0"/>
              </a:rPr>
              <a:t>Missed Class Time – Defining the Topic</a:t>
            </a:r>
          </a:p>
          <a:p>
            <a:r>
              <a:rPr lang="en-US" sz="2800" dirty="0">
                <a:latin typeface="Arial Black" pitchFamily="34" charset="0"/>
              </a:rPr>
              <a:t>	</a:t>
            </a:r>
            <a:r>
              <a:rPr lang="en-US" sz="2800" dirty="0" smtClean="0">
                <a:latin typeface="Arial Black" pitchFamily="34" charset="0"/>
              </a:rPr>
              <a:t>and the Issues</a:t>
            </a:r>
          </a:p>
          <a:p>
            <a:pPr marL="457200" indent="-457200">
              <a:buFont typeface="Wingdings" pitchFamily="2" charset="2"/>
              <a:buChar char="Ø"/>
            </a:pPr>
            <a:r>
              <a:rPr lang="en-US" sz="2800" dirty="0" smtClean="0">
                <a:latin typeface="Arial Black" pitchFamily="34" charset="0"/>
              </a:rPr>
              <a:t>Impact of Missed Class Time on</a:t>
            </a:r>
          </a:p>
          <a:p>
            <a:r>
              <a:rPr lang="en-US" sz="2800" dirty="0">
                <a:latin typeface="Arial Black" pitchFamily="34" charset="0"/>
              </a:rPr>
              <a:t>	</a:t>
            </a:r>
            <a:r>
              <a:rPr lang="en-US" sz="2800" dirty="0" smtClean="0">
                <a:latin typeface="Arial Black" pitchFamily="34" charset="0"/>
              </a:rPr>
              <a:t>Academic Performance – Research</a:t>
            </a:r>
          </a:p>
          <a:p>
            <a:pPr marL="457200" indent="-457200">
              <a:buFont typeface="Wingdings" pitchFamily="2" charset="2"/>
              <a:buChar char="Ø"/>
            </a:pPr>
            <a:r>
              <a:rPr lang="en-US" sz="2800" dirty="0" smtClean="0">
                <a:latin typeface="Arial Black" pitchFamily="34" charset="0"/>
              </a:rPr>
              <a:t>Key Constituents and </a:t>
            </a:r>
          </a:p>
          <a:p>
            <a:r>
              <a:rPr lang="en-US" sz="2800" dirty="0">
                <a:latin typeface="Arial Black" pitchFamily="34" charset="0"/>
              </a:rPr>
              <a:t>	</a:t>
            </a:r>
            <a:r>
              <a:rPr lang="en-US" sz="2800" dirty="0" smtClean="0">
                <a:latin typeface="Arial Black" pitchFamily="34" charset="0"/>
              </a:rPr>
              <a:t>Supporting Policies</a:t>
            </a:r>
          </a:p>
          <a:p>
            <a:pPr marL="457200" indent="-457200">
              <a:buFont typeface="Wingdings" pitchFamily="2" charset="2"/>
              <a:buChar char="Ø"/>
            </a:pPr>
            <a:r>
              <a:rPr lang="en-US" sz="2800" dirty="0" smtClean="0">
                <a:latin typeface="Arial Black" pitchFamily="34" charset="0"/>
              </a:rPr>
              <a:t>Consequences of Student-athlete Injury</a:t>
            </a:r>
          </a:p>
          <a:p>
            <a:r>
              <a:rPr lang="en-US" sz="2800" dirty="0">
                <a:latin typeface="Arial Black" pitchFamily="34" charset="0"/>
              </a:rPr>
              <a:t>	</a:t>
            </a:r>
            <a:r>
              <a:rPr lang="en-US" sz="2800" dirty="0" smtClean="0">
                <a:latin typeface="Arial Black" pitchFamily="34" charset="0"/>
              </a:rPr>
              <a:t>Focus on Concussion</a:t>
            </a:r>
          </a:p>
          <a:p>
            <a:pPr marL="457200" indent="-457200">
              <a:buFont typeface="Wingdings" pitchFamily="2" charset="2"/>
              <a:buChar char="Ø"/>
            </a:pPr>
            <a:r>
              <a:rPr lang="en-US" sz="2800" dirty="0" smtClean="0">
                <a:latin typeface="Arial Black" pitchFamily="34" charset="0"/>
              </a:rPr>
              <a:t>Take-away Recommendations</a:t>
            </a:r>
          </a:p>
          <a:p>
            <a:pPr marL="457200" indent="-457200">
              <a:buFont typeface="Wingdings" pitchFamily="2" charset="2"/>
              <a:buChar char="Ø"/>
            </a:pPr>
            <a:r>
              <a:rPr lang="en-US" sz="2800" dirty="0" smtClean="0">
                <a:latin typeface="Arial Black" pitchFamily="34" charset="0"/>
              </a:rPr>
              <a:t>Questions and Discussion</a:t>
            </a:r>
            <a:endParaRPr lang="en-US" sz="2800" dirty="0">
              <a:latin typeface="Arial Black" pitchFamily="34" charset="0"/>
            </a:endParaRPr>
          </a:p>
        </p:txBody>
      </p:sp>
    </p:spTree>
    <p:extLst>
      <p:ext uri="{BB962C8B-B14F-4D97-AF65-F5344CB8AC3E}">
        <p14:creationId xmlns:p14="http://schemas.microsoft.com/office/powerpoint/2010/main" val="1028561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ctr"/>
            <a:r>
              <a:rPr lang="en-US" dirty="0" smtClean="0"/>
              <a:t>The “Art” of Cognitive Cocooning</a:t>
            </a:r>
            <a:endParaRPr lang="en-US" dirty="0"/>
          </a:p>
        </p:txBody>
      </p:sp>
      <p:sp>
        <p:nvSpPr>
          <p:cNvPr id="3" name="Content Placeholder 2"/>
          <p:cNvSpPr>
            <a:spLocks noGrp="1"/>
          </p:cNvSpPr>
          <p:nvPr>
            <p:ph idx="1"/>
          </p:nvPr>
        </p:nvSpPr>
        <p:spPr>
          <a:xfrm>
            <a:off x="457200" y="990600"/>
            <a:ext cx="8229600" cy="4525963"/>
          </a:xfrm>
        </p:spPr>
        <p:txBody>
          <a:bodyPr>
            <a:noAutofit/>
          </a:bodyPr>
          <a:lstStyle/>
          <a:p>
            <a:pPr>
              <a:buNone/>
            </a:pPr>
            <a:r>
              <a:rPr lang="en-US" sz="2400" dirty="0" smtClean="0"/>
              <a:t>? What now?</a:t>
            </a:r>
          </a:p>
          <a:p>
            <a:pPr>
              <a:buNone/>
            </a:pPr>
            <a:r>
              <a:rPr lang="en-US" sz="2400" dirty="0" smtClean="0"/>
              <a:t>	Sx scale reducing but not completely gone</a:t>
            </a:r>
          </a:p>
          <a:p>
            <a:pPr>
              <a:buNone/>
            </a:pPr>
            <a:r>
              <a:rPr lang="en-US" sz="2400" dirty="0" smtClean="0"/>
              <a:t>	Review type of class…..</a:t>
            </a:r>
          </a:p>
          <a:p>
            <a:pPr>
              <a:buNone/>
            </a:pPr>
            <a:r>
              <a:rPr lang="en-US" sz="2400" dirty="0" smtClean="0"/>
              <a:t>		Slides, PowerPoint, movies, language course with 		earphones are problematic….</a:t>
            </a:r>
          </a:p>
          <a:p>
            <a:pPr>
              <a:buNone/>
            </a:pPr>
            <a:r>
              <a:rPr lang="en-US" sz="2400" dirty="0" smtClean="0"/>
              <a:t>		Solutions: Note takers, verbal tutors</a:t>
            </a:r>
          </a:p>
          <a:p>
            <a:pPr>
              <a:buNone/>
            </a:pPr>
            <a:r>
              <a:rPr lang="en-US" sz="2400" dirty="0" smtClean="0"/>
              <a:t>	Communication between medical providers, faculty, and academic dean essential if prolonged symptoms</a:t>
            </a:r>
          </a:p>
          <a:p>
            <a:pPr>
              <a:buNone/>
            </a:pPr>
            <a:endParaRPr lang="en-US" sz="2400" dirty="0" smtClean="0"/>
          </a:p>
          <a:p>
            <a:pPr>
              <a:buNone/>
            </a:pPr>
            <a:r>
              <a:rPr lang="en-US" sz="2400" dirty="0" smtClean="0"/>
              <a:t>	Most, if not all faculty are incredibly supportive of the concussed student		</a:t>
            </a:r>
          </a:p>
          <a:p>
            <a:pPr>
              <a:buNone/>
            </a:pPr>
            <a:endParaRPr lang="en-US" sz="2400" dirty="0" smtClean="0"/>
          </a:p>
        </p:txBody>
      </p:sp>
      <p:pic>
        <p:nvPicPr>
          <p:cNvPr id="4"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864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dirty="0" smtClean="0"/>
              <a:t>The “Art” of Cognitive Cocooning</a:t>
            </a:r>
            <a:endParaRPr lang="en-US" dirty="0"/>
          </a:p>
        </p:txBody>
      </p:sp>
      <p:sp>
        <p:nvSpPr>
          <p:cNvPr id="3" name="Content Placeholder 2"/>
          <p:cNvSpPr>
            <a:spLocks noGrp="1"/>
          </p:cNvSpPr>
          <p:nvPr>
            <p:ph idx="1"/>
          </p:nvPr>
        </p:nvSpPr>
        <p:spPr>
          <a:xfrm>
            <a:off x="457200" y="990600"/>
            <a:ext cx="8229600" cy="4837113"/>
          </a:xfrm>
        </p:spPr>
        <p:txBody>
          <a:bodyPr>
            <a:noAutofit/>
          </a:bodyPr>
          <a:lstStyle/>
          <a:p>
            <a:pPr>
              <a:buNone/>
            </a:pPr>
            <a:r>
              <a:rPr lang="en-US" sz="2400" dirty="0" smtClean="0"/>
              <a:t>? Is it possible to cognitively retrain in a progressive manner?</a:t>
            </a:r>
          </a:p>
          <a:p>
            <a:pPr>
              <a:buNone/>
            </a:pPr>
            <a:r>
              <a:rPr lang="en-US" sz="2400" dirty="0" smtClean="0"/>
              <a:t>Asymptomatic by symptom scale</a:t>
            </a:r>
          </a:p>
          <a:p>
            <a:pPr>
              <a:buNone/>
            </a:pPr>
            <a:r>
              <a:rPr lang="en-US" sz="2400" dirty="0" smtClean="0"/>
              <a:t>Labor and time intensive but well worth the effort</a:t>
            </a:r>
          </a:p>
          <a:p>
            <a:pPr>
              <a:buNone/>
            </a:pPr>
            <a:r>
              <a:rPr lang="en-US" sz="2400" dirty="0" smtClean="0"/>
              <a:t>Begin soft music in cocoon</a:t>
            </a:r>
          </a:p>
          <a:p>
            <a:r>
              <a:rPr lang="en-US" sz="2400" dirty="0" smtClean="0"/>
              <a:t>Read/Rest Walk/Computer Progression</a:t>
            </a:r>
          </a:p>
          <a:p>
            <a:pPr>
              <a:buNone/>
            </a:pPr>
            <a:r>
              <a:rPr lang="en-US" sz="2400" dirty="0" smtClean="0"/>
              <a:t>	Read 10 / Rest 15 / Computer 20 / Rest 15 / Read 20 / Rest 15 / Computer 30 / Rest 15 / Read 30 / Rest 15 / Computer 45</a:t>
            </a:r>
          </a:p>
          <a:p>
            <a:r>
              <a:rPr lang="en-US" sz="2400" dirty="0" smtClean="0"/>
              <a:t> If sx return or increase = DC read /computer</a:t>
            </a:r>
          </a:p>
          <a:p>
            <a:r>
              <a:rPr lang="en-US" sz="2400" dirty="0" smtClean="0"/>
              <a:t>Incremental return to class if progression complete</a:t>
            </a:r>
          </a:p>
          <a:p>
            <a:r>
              <a:rPr lang="en-US" sz="2400" dirty="0" smtClean="0"/>
              <a:t>Continued importance of verbal vs visual learning with note-taker / verbal tutor</a:t>
            </a:r>
          </a:p>
          <a:p>
            <a:pPr>
              <a:buNone/>
            </a:pPr>
            <a:endParaRPr lang="en-US" sz="2400" dirty="0" smtClean="0"/>
          </a:p>
        </p:txBody>
      </p:sp>
      <p:pic>
        <p:nvPicPr>
          <p:cNvPr id="4"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2347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Return To Classroom &amp; Athletics</a:t>
            </a:r>
            <a:endParaRPr lang="en-US" dirty="0"/>
          </a:p>
        </p:txBody>
      </p:sp>
      <p:sp>
        <p:nvSpPr>
          <p:cNvPr id="3" name="Content Placeholder 2"/>
          <p:cNvSpPr>
            <a:spLocks noGrp="1"/>
          </p:cNvSpPr>
          <p:nvPr>
            <p:ph idx="1"/>
          </p:nvPr>
        </p:nvSpPr>
        <p:spPr>
          <a:xfrm>
            <a:off x="457200" y="1066800"/>
            <a:ext cx="8229600" cy="4525963"/>
          </a:xfrm>
        </p:spPr>
        <p:txBody>
          <a:bodyPr>
            <a:normAutofit/>
          </a:bodyPr>
          <a:lstStyle/>
          <a:p>
            <a:pPr marL="0" indent="0">
              <a:buNone/>
            </a:pPr>
            <a:r>
              <a:rPr lang="en-US" sz="3300" dirty="0" smtClean="0"/>
              <a:t>Classroom: </a:t>
            </a:r>
          </a:p>
          <a:p>
            <a:pPr marL="0" indent="0">
              <a:buNone/>
            </a:pPr>
            <a:r>
              <a:rPr lang="en-US" sz="2400" dirty="0" smtClean="0"/>
              <a:t>1) Modify learning environment with cooperation of professors / PowerPoint print outs, watch movies in lighted room, use of smart pen. </a:t>
            </a:r>
          </a:p>
          <a:p>
            <a:pPr marL="0" indent="0">
              <a:buNone/>
            </a:pPr>
            <a:r>
              <a:rPr lang="en-US" sz="2400" dirty="0" smtClean="0"/>
              <a:t>2) Direct communication between medical staff, professor and academic dean for extension of time to complete work. </a:t>
            </a:r>
          </a:p>
          <a:p>
            <a:pPr marL="0" indent="0">
              <a:buNone/>
            </a:pPr>
            <a:r>
              <a:rPr lang="en-US" sz="2400" dirty="0" smtClean="0"/>
              <a:t>Note: Post-concussive syndrome may require a withdrawal from courses in some cases.</a:t>
            </a:r>
          </a:p>
          <a:p>
            <a:pPr marL="0" indent="0">
              <a:buNone/>
            </a:pPr>
            <a:r>
              <a:rPr lang="en-US" sz="2400" dirty="0" smtClean="0"/>
              <a:t>Referral to Team Neurologist: LOC &gt; 1 minute, # of concussions =/&gt; 3, Sx persist greater than 7 days.</a:t>
            </a:r>
          </a:p>
        </p:txBody>
      </p:sp>
      <p:pic>
        <p:nvPicPr>
          <p:cNvPr id="4"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4868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Return To Classroom &amp; Athletics</a:t>
            </a:r>
            <a:endParaRPr lang="en-US" dirty="0"/>
          </a:p>
        </p:txBody>
      </p:sp>
      <p:sp>
        <p:nvSpPr>
          <p:cNvPr id="3" name="Content Placeholder 2"/>
          <p:cNvSpPr>
            <a:spLocks noGrp="1"/>
          </p:cNvSpPr>
          <p:nvPr>
            <p:ph idx="1"/>
          </p:nvPr>
        </p:nvSpPr>
        <p:spPr>
          <a:xfrm>
            <a:off x="457200" y="990600"/>
            <a:ext cx="8229600" cy="4525963"/>
          </a:xfrm>
        </p:spPr>
        <p:txBody>
          <a:bodyPr>
            <a:normAutofit fontScale="92500"/>
          </a:bodyPr>
          <a:lstStyle/>
          <a:p>
            <a:pPr marL="0" indent="0">
              <a:buNone/>
            </a:pPr>
            <a:r>
              <a:rPr lang="en-US" sz="3000" dirty="0" smtClean="0"/>
              <a:t>Competition: </a:t>
            </a:r>
          </a:p>
          <a:p>
            <a:pPr marL="0" indent="0">
              <a:buNone/>
            </a:pPr>
            <a:r>
              <a:rPr lang="en-US" sz="2600" dirty="0" smtClean="0"/>
              <a:t>1) Symptom free for 24 hours by sx scale. Computerized neuropsych test back to baseline. Frequency, if not to baseline for CNT, is 2 x week.  </a:t>
            </a:r>
          </a:p>
          <a:p>
            <a:pPr marL="0" indent="0">
              <a:buNone/>
            </a:pPr>
            <a:r>
              <a:rPr lang="en-US" sz="2600" dirty="0" smtClean="0"/>
              <a:t>2) Neuropsych testing back to baseline with 0 symptom scale = Exertional Testing</a:t>
            </a:r>
          </a:p>
          <a:p>
            <a:pPr marL="0" indent="0">
              <a:buNone/>
            </a:pPr>
            <a:r>
              <a:rPr lang="en-US" sz="2600" dirty="0" smtClean="0"/>
              <a:t>3) Asymptomatic exertional testing = non-contact practice + mirror practice.   Be aware that there is little science behind the “non-contact” practice. </a:t>
            </a:r>
          </a:p>
          <a:p>
            <a:pPr marL="0" indent="0">
              <a:buNone/>
            </a:pPr>
            <a:r>
              <a:rPr lang="en-US" sz="2600" u="sng" dirty="0" smtClean="0"/>
              <a:t>Currrent Concepts in Concussion Rehabilitation</a:t>
            </a:r>
            <a:r>
              <a:rPr lang="en-US" sz="2600" dirty="0" smtClean="0"/>
              <a:t> Johnston, Bloom, et al. Current Sports Medicine Reports 2004, 3:316-323</a:t>
            </a:r>
          </a:p>
          <a:p>
            <a:endParaRPr lang="en-US" dirty="0" smtClean="0"/>
          </a:p>
        </p:txBody>
      </p:sp>
      <p:pic>
        <p:nvPicPr>
          <p:cNvPr id="4"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2489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Return To Classroom &amp; Athletics</a:t>
            </a:r>
            <a:endParaRPr lang="en-US" dirty="0"/>
          </a:p>
        </p:txBody>
      </p:sp>
      <p:sp>
        <p:nvSpPr>
          <p:cNvPr id="3" name="Content Placeholder 2"/>
          <p:cNvSpPr>
            <a:spLocks noGrp="1"/>
          </p:cNvSpPr>
          <p:nvPr>
            <p:ph idx="1"/>
          </p:nvPr>
        </p:nvSpPr>
        <p:spPr>
          <a:xfrm>
            <a:off x="457200" y="1524000"/>
            <a:ext cx="8229600" cy="3276600"/>
          </a:xfrm>
        </p:spPr>
        <p:txBody>
          <a:bodyPr>
            <a:normAutofit/>
          </a:bodyPr>
          <a:lstStyle/>
          <a:p>
            <a:pPr marL="0" indent="0">
              <a:buNone/>
            </a:pPr>
            <a:r>
              <a:rPr lang="en-US" sz="2400" dirty="0" smtClean="0"/>
              <a:t>4) Non-contact practice/mirror practice.  Note: some sports like soccer may require progressive “heading” practice for a second day of non-contact/mirror practice. Mirror practice may also disclose subtle balance deficits not picked up by the BESS system.</a:t>
            </a:r>
          </a:p>
          <a:p>
            <a:pPr marL="0" indent="0">
              <a:buNone/>
            </a:pPr>
            <a:r>
              <a:rPr lang="en-US" sz="2400" dirty="0" smtClean="0"/>
              <a:t>5) Asymptomatic non-contact/mirror practice with 0 sx scale, normal neuropsych testing = RTP with adequate communication with physician provider /protocol</a:t>
            </a:r>
          </a:p>
        </p:txBody>
      </p:sp>
      <p:pic>
        <p:nvPicPr>
          <p:cNvPr id="4"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8311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pPr algn="ctr"/>
            <a:r>
              <a:rPr lang="en-US" dirty="0" smtClean="0"/>
              <a:t>Return to Classroom and Athletics</a:t>
            </a:r>
            <a:endParaRPr lang="en-US" dirty="0"/>
          </a:p>
        </p:txBody>
      </p:sp>
      <p:sp>
        <p:nvSpPr>
          <p:cNvPr id="3" name="Content Placeholder 2"/>
          <p:cNvSpPr>
            <a:spLocks noGrp="1"/>
          </p:cNvSpPr>
          <p:nvPr>
            <p:ph idx="1"/>
          </p:nvPr>
        </p:nvSpPr>
        <p:spPr>
          <a:xfrm>
            <a:off x="457200" y="762000"/>
            <a:ext cx="8229600" cy="4876800"/>
          </a:xfrm>
        </p:spPr>
        <p:txBody>
          <a:bodyPr>
            <a:noAutofit/>
          </a:bodyPr>
          <a:lstStyle/>
          <a:p>
            <a:pPr marL="0" indent="0">
              <a:buNone/>
            </a:pPr>
            <a:r>
              <a:rPr lang="en-US" sz="2800" dirty="0" smtClean="0"/>
              <a:t>Conclusions: </a:t>
            </a:r>
          </a:p>
          <a:p>
            <a:pPr marL="0" indent="0">
              <a:buNone/>
            </a:pPr>
            <a:r>
              <a:rPr lang="en-US" sz="2400" dirty="0" smtClean="0"/>
              <a:t>1) It may be possible to positively affect the time lost and perhaps the academic performance of an athlete who suffers a concussion with correct identification, management, treatment, communication and education.</a:t>
            </a:r>
          </a:p>
          <a:p>
            <a:pPr marL="0" indent="0">
              <a:buNone/>
            </a:pPr>
            <a:r>
              <a:rPr lang="en-US" sz="2400" dirty="0" smtClean="0"/>
              <a:t>2) It may be possible to adapt this management system for the general student population, depending upon the quality and scope of service provider on campus.</a:t>
            </a:r>
          </a:p>
          <a:p>
            <a:pPr marL="0" indent="0">
              <a:buNone/>
            </a:pPr>
            <a:r>
              <a:rPr lang="en-US" sz="2400" dirty="0" smtClean="0"/>
              <a:t>3) There is a great deal more research needed in the area of cognitive rest and concussion recovery. (Unpublished Texas study 2008-2010: N 30,000)</a:t>
            </a:r>
          </a:p>
          <a:p>
            <a:pPr marL="0" indent="0">
              <a:buNone/>
            </a:pPr>
            <a:r>
              <a:rPr lang="en-US" sz="2400" dirty="0" smtClean="0"/>
              <a:t>4) The plural of anecdote is not data…………</a:t>
            </a:r>
          </a:p>
          <a:p>
            <a:endParaRPr lang="en-US" sz="2400" dirty="0"/>
          </a:p>
        </p:txBody>
      </p:sp>
      <p:pic>
        <p:nvPicPr>
          <p:cNvPr id="4"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308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
            </a:pPr>
            <a:endParaRPr lang="en-US" dirty="0" smtClean="0"/>
          </a:p>
          <a:p>
            <a:pPr>
              <a:buNone/>
            </a:pPr>
            <a:r>
              <a:rPr lang="en-US" dirty="0" smtClean="0"/>
              <a:t>	Jason Bushie, M.Ed., ATC/R</a:t>
            </a:r>
          </a:p>
          <a:p>
            <a:pPr>
              <a:buNone/>
            </a:pPr>
            <a:r>
              <a:rPr lang="en-US" dirty="0" smtClean="0"/>
              <a:t>	</a:t>
            </a:r>
            <a:r>
              <a:rPr lang="en-US" sz="2100" dirty="0" smtClean="0"/>
              <a:t>Assistant Athletic Trainer</a:t>
            </a:r>
          </a:p>
          <a:p>
            <a:pPr>
              <a:buNone/>
            </a:pPr>
            <a:r>
              <a:rPr lang="en-US" sz="2100" dirty="0" smtClean="0"/>
              <a:t>	Colorado College</a:t>
            </a:r>
          </a:p>
          <a:p>
            <a:pPr>
              <a:buNone/>
            </a:pPr>
            <a:r>
              <a:rPr lang="en-US" b="1" dirty="0" smtClean="0"/>
              <a:t> </a:t>
            </a:r>
            <a:r>
              <a:rPr lang="en-US" dirty="0" smtClean="0"/>
              <a:t>	</a:t>
            </a:r>
          </a:p>
          <a:p>
            <a:pPr>
              <a:buNone/>
            </a:pPr>
            <a:r>
              <a:rPr lang="en-US" dirty="0" smtClean="0"/>
              <a:t>	Richard Quincy MS, PT, ATC</a:t>
            </a:r>
          </a:p>
          <a:p>
            <a:pPr>
              <a:buNone/>
            </a:pPr>
            <a:r>
              <a:rPr lang="en-US" dirty="0" smtClean="0"/>
              <a:t>	</a:t>
            </a:r>
            <a:r>
              <a:rPr lang="en-US" sz="1900" dirty="0" smtClean="0"/>
              <a:t>Associate Director of Sports Medicine Clinics</a:t>
            </a:r>
          </a:p>
          <a:p>
            <a:pPr>
              <a:buNone/>
            </a:pPr>
            <a:r>
              <a:rPr lang="en-US" sz="1900" dirty="0" smtClean="0"/>
              <a:t>	Performance Services – Medical</a:t>
            </a:r>
          </a:p>
          <a:p>
            <a:pPr>
              <a:buNone/>
            </a:pPr>
            <a:r>
              <a:rPr lang="en-US" sz="1900" dirty="0" smtClean="0"/>
              <a:t>	United States Olympic Committee</a:t>
            </a:r>
          </a:p>
          <a:p>
            <a:pPr>
              <a:buNone/>
            </a:pPr>
            <a:r>
              <a:rPr lang="en-US" sz="1900" dirty="0" smtClean="0"/>
              <a:t>	2800 Olympic Parkway</a:t>
            </a:r>
          </a:p>
          <a:p>
            <a:pPr>
              <a:buNone/>
            </a:pPr>
            <a:r>
              <a:rPr lang="en-US" sz="1900" dirty="0" smtClean="0"/>
              <a:t>	Chula Vista, CA 91915</a:t>
            </a:r>
          </a:p>
          <a:p>
            <a:endParaRPr lang="en-US" dirty="0" smtClean="0"/>
          </a:p>
          <a:p>
            <a:pPr>
              <a:buNone/>
            </a:pPr>
            <a:r>
              <a:rPr lang="en-US" b="1" dirty="0" smtClean="0"/>
              <a:t> </a:t>
            </a: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pic>
        <p:nvPicPr>
          <p:cNvPr id="4"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5904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304800"/>
            <a:ext cx="3732945" cy="584775"/>
          </a:xfrm>
          <a:prstGeom prst="rect">
            <a:avLst/>
          </a:prstGeom>
          <a:noFill/>
        </p:spPr>
        <p:txBody>
          <a:bodyPr wrap="none" rtlCol="0">
            <a:spAutoFit/>
          </a:bodyPr>
          <a:lstStyle/>
          <a:p>
            <a:r>
              <a:rPr lang="en-US" sz="3200" dirty="0" smtClean="0">
                <a:latin typeface="Arial Black" pitchFamily="34" charset="0"/>
              </a:rPr>
              <a:t>Session Windup</a:t>
            </a:r>
            <a:endParaRPr lang="en-US" sz="3200" dirty="0">
              <a:latin typeface="Arial Black" pitchFamily="34" charset="0"/>
            </a:endParaRPr>
          </a:p>
        </p:txBody>
      </p:sp>
      <p:sp>
        <p:nvSpPr>
          <p:cNvPr id="4" name="TextBox 3"/>
          <p:cNvSpPr txBox="1"/>
          <p:nvPr/>
        </p:nvSpPr>
        <p:spPr>
          <a:xfrm>
            <a:off x="533400" y="1563231"/>
            <a:ext cx="6494214" cy="2246769"/>
          </a:xfrm>
          <a:prstGeom prst="rect">
            <a:avLst/>
          </a:prstGeom>
          <a:noFill/>
        </p:spPr>
        <p:txBody>
          <a:bodyPr wrap="none" rtlCol="0">
            <a:spAutoFit/>
          </a:bodyPr>
          <a:lstStyle/>
          <a:p>
            <a:pPr marL="457200" indent="-457200">
              <a:buFont typeface="Wingdings" pitchFamily="2" charset="2"/>
              <a:buChar char="Ø"/>
            </a:pPr>
            <a:r>
              <a:rPr lang="en-US" sz="2800" dirty="0" smtClean="0">
                <a:latin typeface="Arial Black" pitchFamily="34" charset="0"/>
              </a:rPr>
              <a:t>Take-away Recommendations</a:t>
            </a:r>
          </a:p>
          <a:p>
            <a:r>
              <a:rPr lang="en-US" sz="2800" dirty="0" smtClean="0">
                <a:latin typeface="Arial Black" pitchFamily="34" charset="0"/>
              </a:rPr>
              <a:t>	from the Panel Members</a:t>
            </a:r>
          </a:p>
          <a:p>
            <a:pPr marL="457200" indent="-457200">
              <a:buFont typeface="Wingdings" pitchFamily="2" charset="2"/>
              <a:buChar char="Ø"/>
            </a:pPr>
            <a:endParaRPr lang="en-US" sz="2800" dirty="0">
              <a:latin typeface="Arial Black" pitchFamily="34" charset="0"/>
            </a:endParaRPr>
          </a:p>
          <a:p>
            <a:pPr marL="457200" indent="-457200">
              <a:buFont typeface="Wingdings" pitchFamily="2" charset="2"/>
              <a:buChar char="Ø"/>
            </a:pPr>
            <a:endParaRPr lang="en-US" sz="2800" dirty="0" smtClean="0">
              <a:latin typeface="Arial Black" pitchFamily="34" charset="0"/>
            </a:endParaRPr>
          </a:p>
          <a:p>
            <a:pPr marL="457200" indent="-457200">
              <a:buFont typeface="Wingdings" pitchFamily="2" charset="2"/>
              <a:buChar char="Ø"/>
            </a:pPr>
            <a:r>
              <a:rPr lang="en-US" sz="2800" dirty="0" smtClean="0">
                <a:latin typeface="Arial Black" pitchFamily="34" charset="0"/>
              </a:rPr>
              <a:t>Questions and Discussion</a:t>
            </a:r>
            <a:endParaRPr lang="en-US" sz="2800" dirty="0">
              <a:latin typeface="Arial Black" pitchFamily="34" charset="0"/>
            </a:endParaRPr>
          </a:p>
        </p:txBody>
      </p:sp>
    </p:spTree>
    <p:extLst>
      <p:ext uri="{BB962C8B-B14F-4D97-AF65-F5344CB8AC3E}">
        <p14:creationId xmlns:p14="http://schemas.microsoft.com/office/powerpoint/2010/main" val="1365454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0"/>
            <a:ext cx="4376519" cy="584775"/>
          </a:xfrm>
          <a:prstGeom prst="rect">
            <a:avLst/>
          </a:prstGeom>
          <a:noFill/>
        </p:spPr>
        <p:txBody>
          <a:bodyPr wrap="none" rtlCol="0">
            <a:spAutoFit/>
          </a:bodyPr>
          <a:lstStyle/>
          <a:p>
            <a:r>
              <a:rPr lang="en-US" sz="3200" dirty="0" smtClean="0">
                <a:latin typeface="Arial Black" pitchFamily="34" charset="0"/>
              </a:rPr>
              <a:t>Missed Class Time</a:t>
            </a:r>
            <a:endParaRPr lang="en-US" sz="3200" dirty="0">
              <a:latin typeface="Arial Black" pitchFamily="34" charset="0"/>
            </a:endParaRPr>
          </a:p>
        </p:txBody>
      </p:sp>
      <p:sp>
        <p:nvSpPr>
          <p:cNvPr id="4" name="TextBox 3"/>
          <p:cNvSpPr txBox="1"/>
          <p:nvPr/>
        </p:nvSpPr>
        <p:spPr>
          <a:xfrm>
            <a:off x="500281" y="609600"/>
            <a:ext cx="7081041" cy="2246769"/>
          </a:xfrm>
          <a:prstGeom prst="rect">
            <a:avLst/>
          </a:prstGeom>
          <a:noFill/>
        </p:spPr>
        <p:txBody>
          <a:bodyPr wrap="none" rtlCol="0">
            <a:spAutoFit/>
          </a:bodyPr>
          <a:lstStyle/>
          <a:p>
            <a:r>
              <a:rPr lang="en-US" sz="2800" dirty="0" smtClean="0">
                <a:latin typeface="Arial Black" pitchFamily="34" charset="0"/>
              </a:rPr>
              <a:t>Circumstances:</a:t>
            </a:r>
          </a:p>
          <a:p>
            <a:pPr marL="457200" indent="-457200">
              <a:buFont typeface="Wingdings" pitchFamily="2" charset="2"/>
              <a:buChar char="Ø"/>
            </a:pPr>
            <a:r>
              <a:rPr lang="en-US" sz="2800" dirty="0" smtClean="0">
                <a:latin typeface="Arial Black" pitchFamily="34" charset="0"/>
              </a:rPr>
              <a:t>Athletic participation, especially</a:t>
            </a:r>
          </a:p>
          <a:p>
            <a:r>
              <a:rPr lang="en-US" sz="2800" dirty="0">
                <a:latin typeface="Arial Black" pitchFamily="34" charset="0"/>
              </a:rPr>
              <a:t>	</a:t>
            </a:r>
            <a:r>
              <a:rPr lang="en-US" sz="2800" dirty="0" smtClean="0">
                <a:latin typeface="Arial Black" pitchFamily="34" charset="0"/>
              </a:rPr>
              <a:t>away competition</a:t>
            </a:r>
          </a:p>
          <a:p>
            <a:pPr marL="457200" indent="-457200">
              <a:buFont typeface="Wingdings" pitchFamily="2" charset="2"/>
              <a:buChar char="Ø"/>
            </a:pPr>
            <a:r>
              <a:rPr lang="en-US" sz="2800" dirty="0" smtClean="0">
                <a:latin typeface="Arial Black" pitchFamily="34" charset="0"/>
              </a:rPr>
              <a:t>Student-athlete choice</a:t>
            </a:r>
          </a:p>
          <a:p>
            <a:pPr marL="457200" indent="-457200">
              <a:buFont typeface="Wingdings" pitchFamily="2" charset="2"/>
              <a:buChar char="Ø"/>
            </a:pPr>
            <a:r>
              <a:rPr lang="en-US" sz="2800" dirty="0" smtClean="0">
                <a:latin typeface="Arial Black" pitchFamily="34" charset="0"/>
              </a:rPr>
              <a:t>Injury, new focus on concussion</a:t>
            </a:r>
            <a:endParaRPr lang="en-US" sz="2800" dirty="0">
              <a:latin typeface="Arial Black" pitchFamily="34" charset="0"/>
            </a:endParaRPr>
          </a:p>
        </p:txBody>
      </p:sp>
      <p:sp>
        <p:nvSpPr>
          <p:cNvPr id="5" name="TextBox 4"/>
          <p:cNvSpPr txBox="1"/>
          <p:nvPr/>
        </p:nvSpPr>
        <p:spPr>
          <a:xfrm>
            <a:off x="538959" y="3060918"/>
            <a:ext cx="5671937" cy="1815882"/>
          </a:xfrm>
          <a:prstGeom prst="rect">
            <a:avLst/>
          </a:prstGeom>
          <a:noFill/>
        </p:spPr>
        <p:txBody>
          <a:bodyPr wrap="none" rtlCol="0">
            <a:spAutoFit/>
          </a:bodyPr>
          <a:lstStyle/>
          <a:p>
            <a:r>
              <a:rPr lang="en-US" sz="2800" dirty="0" smtClean="0">
                <a:latin typeface="Arial Black" pitchFamily="34" charset="0"/>
              </a:rPr>
              <a:t>Impact:</a:t>
            </a:r>
          </a:p>
          <a:p>
            <a:pPr marL="457200" indent="-457200">
              <a:buFont typeface="Wingdings" pitchFamily="2" charset="2"/>
              <a:buChar char="Ø"/>
            </a:pPr>
            <a:r>
              <a:rPr lang="en-US" sz="2800" dirty="0" smtClean="0">
                <a:latin typeface="Arial Black" pitchFamily="34" charset="0"/>
              </a:rPr>
              <a:t>Academic performance</a:t>
            </a:r>
          </a:p>
          <a:p>
            <a:pPr marL="457200" indent="-457200">
              <a:buFont typeface="Wingdings" pitchFamily="2" charset="2"/>
              <a:buChar char="Ø"/>
            </a:pPr>
            <a:r>
              <a:rPr lang="en-US" sz="2800" dirty="0" smtClean="0">
                <a:latin typeface="Arial Black" pitchFamily="34" charset="0"/>
              </a:rPr>
              <a:t>Student-athlete wellness</a:t>
            </a:r>
          </a:p>
          <a:p>
            <a:pPr marL="457200" indent="-457200">
              <a:buFont typeface="Wingdings" pitchFamily="2" charset="2"/>
              <a:buChar char="Ø"/>
            </a:pPr>
            <a:r>
              <a:rPr lang="en-US" sz="2800" dirty="0" smtClean="0">
                <a:latin typeface="Arial Black" pitchFamily="34" charset="0"/>
              </a:rPr>
              <a:t>Athletic participation</a:t>
            </a:r>
            <a:endParaRPr lang="en-US" sz="2800" dirty="0">
              <a:latin typeface="Arial Black" pitchFamily="34" charset="0"/>
            </a:endParaRPr>
          </a:p>
        </p:txBody>
      </p:sp>
    </p:spTree>
    <p:extLst>
      <p:ext uri="{BB962C8B-B14F-4D97-AF65-F5344CB8AC3E}">
        <p14:creationId xmlns:p14="http://schemas.microsoft.com/office/powerpoint/2010/main" val="2395062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329625"/>
            <a:ext cx="4376519" cy="584775"/>
          </a:xfrm>
          <a:prstGeom prst="rect">
            <a:avLst/>
          </a:prstGeom>
          <a:noFill/>
        </p:spPr>
        <p:txBody>
          <a:bodyPr wrap="none" rtlCol="0">
            <a:spAutoFit/>
          </a:bodyPr>
          <a:lstStyle/>
          <a:p>
            <a:r>
              <a:rPr lang="en-US" sz="3200" dirty="0" smtClean="0">
                <a:latin typeface="Arial Black" pitchFamily="34" charset="0"/>
              </a:rPr>
              <a:t>Missed Class Time</a:t>
            </a:r>
            <a:endParaRPr lang="en-US" sz="3200" dirty="0">
              <a:latin typeface="Arial Black" pitchFamily="34" charset="0"/>
            </a:endParaRPr>
          </a:p>
        </p:txBody>
      </p:sp>
      <p:sp>
        <p:nvSpPr>
          <p:cNvPr id="4" name="TextBox 3"/>
          <p:cNvSpPr txBox="1"/>
          <p:nvPr/>
        </p:nvSpPr>
        <p:spPr>
          <a:xfrm>
            <a:off x="242692" y="1108770"/>
            <a:ext cx="8825108" cy="3970318"/>
          </a:xfrm>
          <a:prstGeom prst="rect">
            <a:avLst/>
          </a:prstGeom>
          <a:noFill/>
        </p:spPr>
        <p:txBody>
          <a:bodyPr wrap="none" rtlCol="0">
            <a:spAutoFit/>
          </a:bodyPr>
          <a:lstStyle/>
          <a:p>
            <a:r>
              <a:rPr lang="en-US" sz="2800" dirty="0" smtClean="0">
                <a:latin typeface="Arial Black" pitchFamily="34" charset="0"/>
              </a:rPr>
              <a:t>Policy matters:</a:t>
            </a:r>
          </a:p>
          <a:p>
            <a:pPr marL="457200" indent="-457200">
              <a:buFont typeface="Wingdings" pitchFamily="2" charset="2"/>
              <a:buChar char="Ø"/>
            </a:pPr>
            <a:r>
              <a:rPr lang="en-US" sz="2800" dirty="0" smtClean="0">
                <a:latin typeface="Arial Black" pitchFamily="34" charset="0"/>
              </a:rPr>
              <a:t>Athletics class participation policies</a:t>
            </a:r>
          </a:p>
          <a:p>
            <a:pPr marL="457200" indent="-457200">
              <a:buFont typeface="Wingdings" pitchFamily="2" charset="2"/>
              <a:buChar char="Ø"/>
            </a:pPr>
            <a:r>
              <a:rPr lang="en-US" sz="2800" dirty="0" smtClean="0">
                <a:latin typeface="Arial Black" pitchFamily="34" charset="0"/>
              </a:rPr>
              <a:t>Campus policies for instructors</a:t>
            </a:r>
          </a:p>
          <a:p>
            <a:pPr marL="457200" indent="-457200">
              <a:buFont typeface="Wingdings" pitchFamily="2" charset="2"/>
              <a:buChar char="Ø"/>
            </a:pPr>
            <a:r>
              <a:rPr lang="en-US" sz="2800" dirty="0" smtClean="0">
                <a:latin typeface="Arial Black" pitchFamily="34" charset="0"/>
              </a:rPr>
              <a:t>Policies involving absences due to</a:t>
            </a:r>
          </a:p>
          <a:p>
            <a:pPr lvl="1"/>
            <a:r>
              <a:rPr lang="en-US" sz="2800" dirty="0" smtClean="0">
                <a:latin typeface="Arial Black" pitchFamily="34" charset="0"/>
              </a:rPr>
              <a:t>medical causes</a:t>
            </a:r>
          </a:p>
          <a:p>
            <a:pPr marL="457200" indent="-457200">
              <a:buFont typeface="Wingdings" pitchFamily="2" charset="2"/>
              <a:buChar char="Ø"/>
            </a:pPr>
            <a:r>
              <a:rPr lang="en-US" sz="2800" dirty="0" smtClean="0">
                <a:latin typeface="Arial Black" pitchFamily="34" charset="0"/>
              </a:rPr>
              <a:t>Policies to regulate competition</a:t>
            </a:r>
          </a:p>
          <a:p>
            <a:pPr lvl="1"/>
            <a:r>
              <a:rPr lang="en-US" sz="2800" dirty="0" smtClean="0">
                <a:latin typeface="Arial Black" pitchFamily="34" charset="0"/>
              </a:rPr>
              <a:t>scheduling to minimize missed class time</a:t>
            </a:r>
          </a:p>
          <a:p>
            <a:pPr marL="457200" indent="-457200">
              <a:buFont typeface="Wingdings" pitchFamily="2" charset="2"/>
              <a:buChar char="Ø"/>
            </a:pPr>
            <a:r>
              <a:rPr lang="en-US" sz="2800" dirty="0" smtClean="0">
                <a:latin typeface="Arial Black" pitchFamily="34" charset="0"/>
              </a:rPr>
              <a:t>Goals associated with APR improvement</a:t>
            </a:r>
          </a:p>
          <a:p>
            <a:pPr lvl="1"/>
            <a:r>
              <a:rPr lang="en-US" sz="2800" dirty="0" smtClean="0">
                <a:latin typeface="Arial Black" pitchFamily="34" charset="0"/>
              </a:rPr>
              <a:t>plans and NCAA certification</a:t>
            </a:r>
          </a:p>
        </p:txBody>
      </p:sp>
    </p:spTree>
    <p:extLst>
      <p:ext uri="{BB962C8B-B14F-4D97-AF65-F5344CB8AC3E}">
        <p14:creationId xmlns:p14="http://schemas.microsoft.com/office/powerpoint/2010/main" val="3642096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85800" y="1143000"/>
            <a:ext cx="7772400" cy="3539430"/>
          </a:xfrm>
          <a:prstGeom prst="rect">
            <a:avLst/>
          </a:prstGeom>
        </p:spPr>
        <p:txBody>
          <a:bodyPr wrap="square">
            <a:spAutoFit/>
          </a:bodyPr>
          <a:lstStyle/>
          <a:p>
            <a:r>
              <a:rPr lang="en-US" sz="2800" dirty="0" smtClean="0">
                <a:latin typeface="Arial Black" pitchFamily="34" charset="0"/>
              </a:rPr>
              <a:t>What is the Impact of Missed Class Time on Academic Performance?</a:t>
            </a:r>
          </a:p>
          <a:p>
            <a:endParaRPr lang="en-US" sz="2800" dirty="0">
              <a:latin typeface="Arial Black" pitchFamily="34" charset="0"/>
            </a:endParaRPr>
          </a:p>
          <a:p>
            <a:r>
              <a:rPr lang="en-US" sz="2800" dirty="0" smtClean="0">
                <a:latin typeface="Arial Black" pitchFamily="34" charset="0"/>
              </a:rPr>
              <a:t>What Research is available relevant to</a:t>
            </a:r>
          </a:p>
          <a:p>
            <a:r>
              <a:rPr lang="en-US" sz="2800" dirty="0" smtClean="0">
                <a:latin typeface="Arial Black" pitchFamily="34" charset="0"/>
              </a:rPr>
              <a:t>this topic?</a:t>
            </a:r>
          </a:p>
          <a:p>
            <a:endParaRPr lang="en-US" sz="2800" dirty="0">
              <a:latin typeface="Arial Black" pitchFamily="34" charset="0"/>
            </a:endParaRPr>
          </a:p>
          <a:p>
            <a:r>
              <a:rPr lang="en-US" sz="2800" dirty="0" smtClean="0">
                <a:latin typeface="Arial Black" pitchFamily="34" charset="0"/>
              </a:rPr>
              <a:t>What is a Student-athlete’s perspective?</a:t>
            </a:r>
          </a:p>
        </p:txBody>
      </p:sp>
    </p:spTree>
    <p:extLst>
      <p:ext uri="{BB962C8B-B14F-4D97-AF65-F5344CB8AC3E}">
        <p14:creationId xmlns:p14="http://schemas.microsoft.com/office/powerpoint/2010/main" val="4284015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685800" y="0"/>
            <a:ext cx="7772400" cy="1066800"/>
          </a:xfrm>
        </p:spPr>
        <p:txBody>
          <a:bodyPr>
            <a:normAutofit/>
          </a:bodyPr>
          <a:lstStyle/>
          <a:p>
            <a:r>
              <a:rPr lang="en-US" sz="3200" dirty="0" smtClean="0">
                <a:latin typeface="Arial Black" pitchFamily="34" charset="0"/>
              </a:rPr>
              <a:t>NCAA 2006 GOALS Survey </a:t>
            </a:r>
            <a:br>
              <a:rPr lang="en-US" sz="3200" dirty="0" smtClean="0">
                <a:latin typeface="Arial Black" pitchFamily="34" charset="0"/>
              </a:rPr>
            </a:br>
            <a:r>
              <a:rPr lang="en-US" sz="3200" dirty="0" smtClean="0">
                <a:latin typeface="Arial Black" pitchFamily="34" charset="0"/>
              </a:rPr>
              <a:t>Missed Class Data</a:t>
            </a:r>
            <a:endParaRPr lang="en-US" sz="3200" dirty="0">
              <a:latin typeface="Arial Black" pitchFamily="34" charset="0"/>
            </a:endParaRPr>
          </a:p>
        </p:txBody>
      </p:sp>
      <p:sp>
        <p:nvSpPr>
          <p:cNvPr id="5" name="Content Placeholder 4"/>
          <p:cNvSpPr>
            <a:spLocks noGrp="1"/>
          </p:cNvSpPr>
          <p:nvPr>
            <p:ph idx="1"/>
          </p:nvPr>
        </p:nvSpPr>
        <p:spPr>
          <a:xfrm>
            <a:off x="76200" y="990600"/>
            <a:ext cx="8991600" cy="4837113"/>
          </a:xfrm>
        </p:spPr>
        <p:txBody>
          <a:bodyPr>
            <a:noAutofit/>
          </a:bodyPr>
          <a:lstStyle/>
          <a:p>
            <a:r>
              <a:rPr lang="en-US" sz="2400" dirty="0" smtClean="0">
                <a:latin typeface="Arial Black" pitchFamily="34" charset="0"/>
              </a:rPr>
              <a:t>Looked at baseball, men’s basketball, football, all other men’s sports, women’s basketball, and all other women’s sports across all divisions</a:t>
            </a:r>
          </a:p>
          <a:p>
            <a:r>
              <a:rPr lang="en-US" sz="2400" dirty="0" smtClean="0">
                <a:latin typeface="Arial Black" pitchFamily="34" charset="0"/>
              </a:rPr>
              <a:t>Asked the question: During the season, how many classes do you miss on average each week?</a:t>
            </a:r>
          </a:p>
          <a:p>
            <a:pPr lvl="1"/>
            <a:r>
              <a:rPr lang="en-US" sz="2400" dirty="0" smtClean="0">
                <a:latin typeface="Arial Black" pitchFamily="34" charset="0"/>
              </a:rPr>
              <a:t>Averages ranged from 1.0 to 2.3 </a:t>
            </a:r>
            <a:r>
              <a:rPr lang="en-US" sz="2400" dirty="0" smtClean="0">
                <a:latin typeface="Arial Black" pitchFamily="34" charset="0"/>
              </a:rPr>
              <a:t>classes/week</a:t>
            </a:r>
            <a:endParaRPr lang="en-US" sz="2400" dirty="0" smtClean="0">
              <a:latin typeface="Arial Black" pitchFamily="34" charset="0"/>
            </a:endParaRPr>
          </a:p>
          <a:p>
            <a:pPr lvl="1"/>
            <a:r>
              <a:rPr lang="en-US" sz="2400" dirty="0" smtClean="0">
                <a:latin typeface="Arial Black" pitchFamily="34" charset="0"/>
              </a:rPr>
              <a:t>Percentage of student-athletes reporting missing 3 or more class per week ranged from 3% to 22%.</a:t>
            </a:r>
          </a:p>
          <a:p>
            <a:r>
              <a:rPr lang="en-US" sz="2400" dirty="0" smtClean="0">
                <a:latin typeface="Arial Black" pitchFamily="34" charset="0"/>
              </a:rPr>
              <a:t>GOALS and SCORE Study Reports: Examining the Student-Athlete Experience</a:t>
            </a:r>
          </a:p>
          <a:p>
            <a:pPr lvl="1"/>
            <a:r>
              <a:rPr lang="en-US" sz="2400" i="1" dirty="0" smtClean="0">
                <a:latin typeface="Arial Black" pitchFamily="34" charset="0"/>
              </a:rPr>
              <a:t>Convention Center – Conference Room 217 A-B</a:t>
            </a:r>
          </a:p>
        </p:txBody>
      </p:sp>
    </p:spTree>
    <p:extLst>
      <p:ext uri="{BB962C8B-B14F-4D97-AF65-F5344CB8AC3E}">
        <p14:creationId xmlns:p14="http://schemas.microsoft.com/office/powerpoint/2010/main" val="2501646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z="3200" dirty="0" smtClean="0">
                <a:latin typeface="Arial Black" pitchFamily="34" charset="0"/>
              </a:rPr>
              <a:t>Class Attendance Research</a:t>
            </a:r>
            <a:endParaRPr lang="en-US" sz="3200" dirty="0">
              <a:latin typeface="Arial Black" pitchFamily="34" charset="0"/>
            </a:endParaRPr>
          </a:p>
        </p:txBody>
      </p:sp>
      <p:sp>
        <p:nvSpPr>
          <p:cNvPr id="3" name="Content Placeholder 2"/>
          <p:cNvSpPr>
            <a:spLocks noGrp="1"/>
          </p:cNvSpPr>
          <p:nvPr>
            <p:ph idx="1"/>
          </p:nvPr>
        </p:nvSpPr>
        <p:spPr>
          <a:xfrm>
            <a:off x="152400" y="1143000"/>
            <a:ext cx="8610600" cy="4267200"/>
          </a:xfrm>
        </p:spPr>
        <p:txBody>
          <a:bodyPr/>
          <a:lstStyle/>
          <a:p>
            <a:r>
              <a:rPr lang="en-US" sz="2800" b="1" dirty="0" smtClean="0">
                <a:latin typeface="Arial Black" pitchFamily="34" charset="0"/>
              </a:rPr>
              <a:t>Class Attendance in College: A Meta-Analytic Review of the Relationship of Class Attendance With Grades and Student Characteristics</a:t>
            </a:r>
          </a:p>
          <a:p>
            <a:pPr lvl="1"/>
            <a:r>
              <a:rPr lang="en-US" dirty="0" smtClean="0">
                <a:latin typeface="Arial Black" pitchFamily="34" charset="0"/>
              </a:rPr>
              <a:t>Marcus Credé, Sylvia G. Roch, and Urszula M. Kieszczynka </a:t>
            </a:r>
          </a:p>
          <a:p>
            <a:pPr lvl="1"/>
            <a:r>
              <a:rPr lang="en-US" i="1" dirty="0" smtClean="0">
                <a:latin typeface="Arial Black" pitchFamily="34" charset="0"/>
              </a:rPr>
              <a:t>Review of Educational Research, June 2010, Vol.  80, No. 2, pp. 272-295</a:t>
            </a:r>
          </a:p>
          <a:p>
            <a:pPr lvl="1"/>
            <a:r>
              <a:rPr lang="en-US" dirty="0" smtClean="0">
                <a:latin typeface="Arial Black" pitchFamily="34" charset="0"/>
              </a:rPr>
              <a:t>http://rer.sagepub.com/content/80/2/272</a:t>
            </a:r>
          </a:p>
          <a:p>
            <a:pPr lvl="1">
              <a:buNone/>
            </a:pPr>
            <a:endParaRPr lang="en-US" dirty="0" smtClean="0">
              <a:latin typeface="Arial Black" pitchFamily="34" charset="0"/>
            </a:endParaRPr>
          </a:p>
        </p:txBody>
      </p:sp>
      <p:pic>
        <p:nvPicPr>
          <p:cNvPr id="4"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20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09600"/>
          </a:xfrm>
        </p:spPr>
        <p:txBody>
          <a:bodyPr/>
          <a:lstStyle/>
          <a:p>
            <a:r>
              <a:rPr lang="en-US" sz="3200" dirty="0" smtClean="0">
                <a:latin typeface="Arial Black" pitchFamily="34" charset="0"/>
              </a:rPr>
              <a:t>Key Findings and Conclusion</a:t>
            </a:r>
            <a:endParaRPr lang="en-US" sz="3200" dirty="0">
              <a:latin typeface="Arial Black" pitchFamily="34" charset="0"/>
            </a:endParaRPr>
          </a:p>
        </p:txBody>
      </p:sp>
      <p:sp>
        <p:nvSpPr>
          <p:cNvPr id="3" name="Content Placeholder 2"/>
          <p:cNvSpPr>
            <a:spLocks noGrp="1"/>
          </p:cNvSpPr>
          <p:nvPr>
            <p:ph idx="1"/>
          </p:nvPr>
        </p:nvSpPr>
        <p:spPr>
          <a:xfrm>
            <a:off x="457200" y="838200"/>
            <a:ext cx="8229600" cy="4953000"/>
          </a:xfrm>
        </p:spPr>
        <p:txBody>
          <a:bodyPr>
            <a:noAutofit/>
          </a:bodyPr>
          <a:lstStyle/>
          <a:p>
            <a:r>
              <a:rPr lang="en-US" sz="2800" dirty="0" smtClean="0">
                <a:latin typeface="Arial Black" pitchFamily="34" charset="0"/>
              </a:rPr>
              <a:t>Class attendance is strongly related to individual class grades and GPA and is a better predictor of college grades than any other predictor of academic performance</a:t>
            </a:r>
          </a:p>
          <a:p>
            <a:pPr marL="457200" lvl="1" indent="-457200">
              <a:buFont typeface="Arial" pitchFamily="34" charset="0"/>
              <a:buChar char="•"/>
            </a:pPr>
            <a:r>
              <a:rPr lang="en-US" dirty="0" smtClean="0">
                <a:latin typeface="Arial Black" pitchFamily="34" charset="0"/>
              </a:rPr>
              <a:t>Class attendance is beneficial for learning irrespective of the different modes used by the instructor and the availability of online resources</a:t>
            </a:r>
          </a:p>
          <a:p>
            <a:r>
              <a:rPr lang="en-US" sz="2800" dirty="0" smtClean="0">
                <a:latin typeface="Arial Black" pitchFamily="34" charset="0"/>
              </a:rPr>
              <a:t>A mandatory attendance policy has a small positive effect on average grades</a:t>
            </a:r>
          </a:p>
        </p:txBody>
      </p:sp>
      <p:pic>
        <p:nvPicPr>
          <p:cNvPr id="4" name="Picture 6" descr="77136-6 PP 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91455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38833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oday_x0027_s_x0020_Date xmlns="0cf567fb-94c1-41e0-9eaa-c8fdcaf98d19">2011-11-18T14:47:19+00:00</Today_x0027_s_x0020_Date>
    <Target_x0020_Audiences xmlns="0cf567fb-94c1-41e0-9eaa-c8fdcaf98d1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8AA6B2BC6BCF4AAF54247D0860F53A" ma:contentTypeVersion="2" ma:contentTypeDescription="Create a new document." ma:contentTypeScope="" ma:versionID="5928f63613eb79c58fdb6b671d8e8bba">
  <xsd:schema xmlns:xsd="http://www.w3.org/2001/XMLSchema" xmlns:p="http://schemas.microsoft.com/office/2006/metadata/properties" xmlns:ns2="0cf567fb-94c1-41e0-9eaa-c8fdcaf98d19" targetNamespace="http://schemas.microsoft.com/office/2006/metadata/properties" ma:root="true" ma:fieldsID="e61ffcfa49b0517290a1c2526d4df395" ns2:_="">
    <xsd:import namespace="0cf567fb-94c1-41e0-9eaa-c8fdcaf98d19"/>
    <xsd:element name="properties">
      <xsd:complexType>
        <xsd:sequence>
          <xsd:element name="documentManagement">
            <xsd:complexType>
              <xsd:all>
                <xsd:element ref="ns2:Today_x0027_s_x0020_Date" minOccurs="0"/>
                <xsd:element ref="ns2:Target_x0020_Audiences" minOccurs="0"/>
              </xsd:all>
            </xsd:complexType>
          </xsd:element>
        </xsd:sequence>
      </xsd:complexType>
    </xsd:element>
  </xsd:schema>
  <xsd:schema xmlns:xsd="http://www.w3.org/2001/XMLSchema" xmlns:dms="http://schemas.microsoft.com/office/2006/documentManagement/types" targetNamespace="0cf567fb-94c1-41e0-9eaa-c8fdcaf98d19" elementFormDefault="qualified">
    <xsd:import namespace="http://schemas.microsoft.com/office/2006/documentManagement/types"/>
    <xsd:element name="Today_x0027_s_x0020_Date" ma:index="8" nillable="true" ma:displayName="Today" ma:default="[today]" ma:format="DateOnly" ma:internalName="Today_x0027_s_x0020_Date">
      <xsd:simpleType>
        <xsd:restriction base="dms:DateTime"/>
      </xsd:simpleType>
    </xsd:element>
    <xsd:element name="Target_x0020_Audiences" ma:index="9"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0077F50-3F4C-41CB-AD71-C60E7EB1624B}"/>
</file>

<file path=customXml/itemProps2.xml><?xml version="1.0" encoding="utf-8"?>
<ds:datastoreItem xmlns:ds="http://schemas.openxmlformats.org/officeDocument/2006/customXml" ds:itemID="{745FE586-E678-4B42-A56A-53B3B9A9E552}"/>
</file>

<file path=customXml/itemProps3.xml><?xml version="1.0" encoding="utf-8"?>
<ds:datastoreItem xmlns:ds="http://schemas.openxmlformats.org/officeDocument/2006/customXml" ds:itemID="{CECED22E-0490-4923-9138-546DE998E5DB}"/>
</file>

<file path=docProps/app.xml><?xml version="1.0" encoding="utf-8"?>
<Properties xmlns="http://schemas.openxmlformats.org/officeDocument/2006/extended-properties" xmlns:vt="http://schemas.openxmlformats.org/officeDocument/2006/docPropsVTypes">
  <TotalTime>119</TotalTime>
  <Words>1464</Words>
  <Application>Microsoft Office PowerPoint</Application>
  <PresentationFormat>On-screen Show (4:3)</PresentationFormat>
  <Paragraphs>340</Paragraphs>
  <Slides>37</Slides>
  <Notes>0</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Blank Presentation</vt:lpstr>
      <vt:lpstr>Office Theme</vt:lpstr>
      <vt:lpstr>PowerPoint Presentation</vt:lpstr>
      <vt:lpstr>Academic Success and Missed Class Time ― Cross-Campus Strategies to Facilitate Improvement</vt:lpstr>
      <vt:lpstr>PowerPoint Presentation</vt:lpstr>
      <vt:lpstr>PowerPoint Presentation</vt:lpstr>
      <vt:lpstr>PowerPoint Presentation</vt:lpstr>
      <vt:lpstr>PowerPoint Presentation</vt:lpstr>
      <vt:lpstr>NCAA 2006 GOALS Survey  Missed Class Data</vt:lpstr>
      <vt:lpstr>Class Attendance Research</vt:lpstr>
      <vt:lpstr>Key Findings and Conclusion</vt:lpstr>
      <vt:lpstr>Policy Implications</vt:lpstr>
      <vt:lpstr>PowerPoint Presentation</vt:lpstr>
      <vt:lpstr>Who is responsible and why?</vt:lpstr>
      <vt:lpstr>Supporting policies require</vt:lpstr>
      <vt:lpstr>PowerPoint Presentation</vt:lpstr>
      <vt:lpstr>Academic Success and  Missed Class Time  Perspectives on Concussion Management</vt:lpstr>
      <vt:lpstr>Historical Perspective</vt:lpstr>
      <vt:lpstr>Structured Approach to Concussion Management: Current Approach and Rationale</vt:lpstr>
      <vt:lpstr>Adolescent Concussions</vt:lpstr>
      <vt:lpstr>Clinics in Sports Medicine</vt:lpstr>
      <vt:lpstr>Supporting the Student Athlete’s Return to the Classroom After a Sport-Related Concussion</vt:lpstr>
      <vt:lpstr>Standard Approach to Concussion Management</vt:lpstr>
      <vt:lpstr>Colorado College Student-Athlete Concussion Statement NCAA    I understand that it is my responsibility to report all injuries and illnesses to my athletic trainer and/or team physician.    I have read and understand the NCAA Concussion Fact Sheet.    After reading the NCAA Concussion fact sheet, I am aware of the following information:    Initial________  A concussion is a brain injury, which I am responsible for reporting to my team  physician or athletic trainer.    Initial ________ A concussion can affect my ability to perform everyday activities, and affect  reaction time, balance, sleep, and classroom performance.    Initial ________You cannot see a concussion, but you might notice some of the symptoms right away. Other symptoms can show up hours or days after the injury.    Initial ________ If I suspect a teammate has a concussion, I am responsible for reporting the injury to my team physician or athletic trainer.    Initial ________ I will not return to play in a game or practice if I have received a blow to  the head or body that results in concussion-related symptoms.    Initial ________ Following concussion the brain needs time to heal. You are much more likely to have a repeat concussion if you return to play before your symptoms resolve.    Initial ________In rare cases, repeat concussions can cause permanent brain damage, and even death.    __________________________________              Date _____________  Signature of Student-Athlete    __________________________________  Printed name of Student-Athlete</vt:lpstr>
      <vt:lpstr>Preparing for Concussion Management  &amp; Time Loss on Campus</vt:lpstr>
      <vt:lpstr>Campus Wide Concussion Letter</vt:lpstr>
      <vt:lpstr>Standard Approach to Concussion Management</vt:lpstr>
      <vt:lpstr>Standard Approach to Concussion Management</vt:lpstr>
      <vt:lpstr>Standard Approach to Concussion Management</vt:lpstr>
      <vt:lpstr>Standard Approach to Concussion Management</vt:lpstr>
      <vt:lpstr>The “Art” of Cognitive Cocooning</vt:lpstr>
      <vt:lpstr>The “Art” of Cognitive Cocooning</vt:lpstr>
      <vt:lpstr>The “Art” of Cognitive Cocooning</vt:lpstr>
      <vt:lpstr>Return To Classroom &amp; Athletics</vt:lpstr>
      <vt:lpstr>Return To Classroom &amp; Athletics</vt:lpstr>
      <vt:lpstr>Return To Classroom &amp; Athletics</vt:lpstr>
      <vt:lpstr>Return to Classroom and Athletics</vt:lpstr>
      <vt:lpstr>Acknowledgements</vt:lpstr>
      <vt:lpstr>PowerPoint Presentation</vt:lpstr>
    </vt:vector>
  </TitlesOfParts>
  <Company>sport graphics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blume</dc:creator>
  <cp:lastModifiedBy>cloughd</cp:lastModifiedBy>
  <cp:revision>13</cp:revision>
  <dcterms:created xsi:type="dcterms:W3CDTF">2010-10-27T19:53:58Z</dcterms:created>
  <dcterms:modified xsi:type="dcterms:W3CDTF">2011-01-10T04:07:08Z</dcterms:modified>
</cp:coreProperties>
</file>